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8" r:id="rId10"/>
    <p:sldId id="264" r:id="rId11"/>
    <p:sldId id="269" r:id="rId12"/>
    <p:sldId id="265" r:id="rId13"/>
    <p:sldId id="273" r:id="rId14"/>
    <p:sldId id="271" r:id="rId15"/>
    <p:sldId id="272" r:id="rId16"/>
    <p:sldId id="267" r:id="rId17"/>
  </p:sldIdLst>
  <p:sldSz cx="14630400" cy="8229600"/>
  <p:notesSz cx="8229600" cy="14630400"/>
  <p:embeddedFontLst>
    <p:embeddedFont>
      <p:font typeface="Raleway" pitchFamily="2" charset="0"/>
      <p:regular r:id="rId19"/>
    </p:embeddedFont>
    <p:embeddedFont>
      <p:font typeface="Roboto" panose="02000000000000000000" pitchFamily="2"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108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F881E-BFB9-6DAD-BCB9-1DD3C70667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FD961B-F16F-6CB0-D876-499070894D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911A5D-1711-9AC6-F27A-A807D70E64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E69E3A-6E8E-B8AB-B2E4-E0CB65EE9C05}"/>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369640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F3F7B-4B3A-301D-EC4C-97E9743D3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3372EF-89A7-091F-181E-092773ACA1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8065F-4E49-783C-4909-F3D8BA8432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E622B7-D8E9-1FCE-9E6E-EF36A4A62F13}"/>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687464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5871838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079094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85399"/>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Understanding COVID-19's Impact on Mental Health: A Reddit-Based Analysis</a:t>
            </a:r>
            <a:endParaRPr lang="en-US" sz="4450" dirty="0"/>
          </a:p>
        </p:txBody>
      </p:sp>
      <p:sp>
        <p:nvSpPr>
          <p:cNvPr id="4" name="Text 1"/>
          <p:cNvSpPr/>
          <p:nvPr/>
        </p:nvSpPr>
        <p:spPr>
          <a:xfrm>
            <a:off x="793790" y="3751898"/>
            <a:ext cx="7556421" cy="254031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This presentation explores the profound impact of the COVID-19 pandemic on mental health, leveraging user-generated content from Reddit. We employ advanced analytical methods, including natural language processing (NLP), topic modeling, and machine learning, to uncover trends and patterns within mental health subreddits. Our findings offer insights valuable to clinicians, researchers, and policymakers, highlighting the importance of social media as a real-time indicator of public sentiment.</a:t>
            </a:r>
            <a:endParaRPr lang="en-US" sz="1750" dirty="0"/>
          </a:p>
        </p:txBody>
      </p:sp>
      <p:sp>
        <p:nvSpPr>
          <p:cNvPr id="7" name="Text 4"/>
          <p:cNvSpPr/>
          <p:nvPr/>
        </p:nvSpPr>
        <p:spPr>
          <a:xfrm>
            <a:off x="793790" y="6547366"/>
            <a:ext cx="1969889" cy="396835"/>
          </a:xfrm>
          <a:prstGeom prst="rect">
            <a:avLst/>
          </a:prstGeom>
          <a:noFill/>
          <a:ln/>
        </p:spPr>
        <p:txBody>
          <a:bodyPr wrap="none" lIns="0" tIns="0" rIns="0" bIns="0" rtlCol="0" anchor="t"/>
          <a:lstStyle/>
          <a:p>
            <a:pPr marL="0" indent="0" algn="l">
              <a:lnSpc>
                <a:spcPts val="3100"/>
              </a:lnSpc>
              <a:buNone/>
            </a:pPr>
            <a:r>
              <a:rPr lang="en-US" sz="2200" b="1" dirty="0">
                <a:solidFill>
                  <a:srgbClr val="3C3939"/>
                </a:solidFill>
                <a:latin typeface="Roboto Bold" pitchFamily="34" charset="0"/>
                <a:ea typeface="Roboto Bold" pitchFamily="34" charset="-122"/>
                <a:cs typeface="Roboto Bold" pitchFamily="34" charset="-120"/>
              </a:rPr>
              <a:t>Mitul Vashista </a:t>
            </a:r>
          </a:p>
          <a:p>
            <a:pPr marL="0" indent="0" algn="l">
              <a:lnSpc>
                <a:spcPts val="3100"/>
              </a:lnSpc>
              <a:buNone/>
            </a:pPr>
            <a:r>
              <a:rPr lang="en-US" sz="2200" b="1" dirty="0">
                <a:solidFill>
                  <a:srgbClr val="3C3939"/>
                </a:solidFill>
                <a:latin typeface="Roboto Bold" pitchFamily="34" charset="0"/>
                <a:ea typeface="Roboto Bold" pitchFamily="34" charset="-122"/>
                <a:cs typeface="Roboto Bold" pitchFamily="34" charset="-120"/>
              </a:rPr>
              <a:t>(B20AI022)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8070" y="758071"/>
            <a:ext cx="8625602" cy="667941"/>
          </a:xfrm>
          <a:prstGeom prst="rect">
            <a:avLst/>
          </a:prstGeom>
          <a:noFill/>
          <a:ln/>
        </p:spPr>
        <p:txBody>
          <a:bodyPr wrap="none" lIns="0" tIns="0" rIns="0" bIns="0" rtlCol="0" anchor="t"/>
          <a:lstStyle/>
          <a:p>
            <a:pPr marL="0" indent="0" algn="l">
              <a:lnSpc>
                <a:spcPts val="5250"/>
              </a:lnSpc>
              <a:buNone/>
            </a:pPr>
            <a:r>
              <a:rPr lang="en-US" sz="4200" dirty="0">
                <a:solidFill>
                  <a:srgbClr val="1B1B27"/>
                </a:solidFill>
                <a:latin typeface="Raleway" pitchFamily="34" charset="0"/>
                <a:ea typeface="Raleway" pitchFamily="34" charset="-122"/>
                <a:cs typeface="Raleway" pitchFamily="34" charset="-120"/>
              </a:rPr>
              <a:t>UMAP Clustering and Word Clouds</a:t>
            </a:r>
            <a:endParaRPr lang="en-US" sz="4200" dirty="0"/>
          </a:p>
        </p:txBody>
      </p:sp>
      <p:pic>
        <p:nvPicPr>
          <p:cNvPr id="18" name="Picture 17">
            <a:extLst>
              <a:ext uri="{FF2B5EF4-FFF2-40B4-BE49-F238E27FC236}">
                <a16:creationId xmlns:a16="http://schemas.microsoft.com/office/drawing/2014/main" id="{4B630854-010B-9D1C-AF18-573355187E82}"/>
              </a:ext>
            </a:extLst>
          </p:cNvPr>
          <p:cNvPicPr>
            <a:picLocks noChangeAspect="1"/>
          </p:cNvPicPr>
          <p:nvPr/>
        </p:nvPicPr>
        <p:blipFill>
          <a:blip r:embed="rId3"/>
          <a:stretch>
            <a:fillRect/>
          </a:stretch>
        </p:blipFill>
        <p:spPr>
          <a:xfrm>
            <a:off x="405114" y="1902778"/>
            <a:ext cx="7533986" cy="4520392"/>
          </a:xfrm>
          <a:prstGeom prst="rect">
            <a:avLst/>
          </a:prstGeom>
        </p:spPr>
      </p:pic>
      <p:pic>
        <p:nvPicPr>
          <p:cNvPr id="20" name="Picture 19">
            <a:extLst>
              <a:ext uri="{FF2B5EF4-FFF2-40B4-BE49-F238E27FC236}">
                <a16:creationId xmlns:a16="http://schemas.microsoft.com/office/drawing/2014/main" id="{4E6552E2-941F-FF0D-F2EE-D6BCB96481DA}"/>
              </a:ext>
            </a:extLst>
          </p:cNvPr>
          <p:cNvPicPr>
            <a:picLocks noChangeAspect="1"/>
          </p:cNvPicPr>
          <p:nvPr/>
        </p:nvPicPr>
        <p:blipFill>
          <a:blip r:embed="rId4"/>
          <a:stretch>
            <a:fillRect/>
          </a:stretch>
        </p:blipFill>
        <p:spPr>
          <a:xfrm>
            <a:off x="8598857" y="1806430"/>
            <a:ext cx="5190919" cy="447862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75A12-DB91-8860-1D42-8E35CC4DB2F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7CE781E-2EE1-8052-7E6A-77520E8CF3DB}"/>
              </a:ext>
            </a:extLst>
          </p:cNvPr>
          <p:cNvSpPr/>
          <p:nvPr/>
        </p:nvSpPr>
        <p:spPr>
          <a:xfrm>
            <a:off x="748070" y="758071"/>
            <a:ext cx="8625602" cy="667941"/>
          </a:xfrm>
          <a:prstGeom prst="rect">
            <a:avLst/>
          </a:prstGeom>
          <a:noFill/>
          <a:ln/>
        </p:spPr>
        <p:txBody>
          <a:bodyPr wrap="none" lIns="0" tIns="0" rIns="0" bIns="0" rtlCol="0" anchor="t"/>
          <a:lstStyle/>
          <a:p>
            <a:pPr marL="0" indent="0" algn="l">
              <a:lnSpc>
                <a:spcPts val="5250"/>
              </a:lnSpc>
              <a:buNone/>
            </a:pPr>
            <a:r>
              <a:rPr lang="en-US" sz="4200" dirty="0">
                <a:solidFill>
                  <a:srgbClr val="1B1B27"/>
                </a:solidFill>
                <a:latin typeface="Raleway" pitchFamily="34" charset="0"/>
                <a:ea typeface="Raleway" pitchFamily="34" charset="-122"/>
                <a:cs typeface="Raleway" pitchFamily="34" charset="-120"/>
              </a:rPr>
              <a:t>UMAP Clustering and Word Clouds</a:t>
            </a:r>
            <a:endParaRPr lang="en-US" sz="4200" dirty="0"/>
          </a:p>
        </p:txBody>
      </p:sp>
      <p:sp>
        <p:nvSpPr>
          <p:cNvPr id="3" name="Shape 1">
            <a:extLst>
              <a:ext uri="{FF2B5EF4-FFF2-40B4-BE49-F238E27FC236}">
                <a16:creationId xmlns:a16="http://schemas.microsoft.com/office/drawing/2014/main" id="{265648BF-7B91-31B5-FCA1-D94C585F0D06}"/>
              </a:ext>
            </a:extLst>
          </p:cNvPr>
          <p:cNvSpPr/>
          <p:nvPr/>
        </p:nvSpPr>
        <p:spPr>
          <a:xfrm>
            <a:off x="748070" y="1853446"/>
            <a:ext cx="2188964" cy="1573530"/>
          </a:xfrm>
          <a:prstGeom prst="roundRect">
            <a:avLst>
              <a:gd name="adj" fmla="val 5706"/>
            </a:avLst>
          </a:prstGeom>
          <a:solidFill>
            <a:srgbClr val="E1E1EA"/>
          </a:solidFill>
          <a:ln w="7620">
            <a:solidFill>
              <a:srgbClr val="C7C7D0"/>
            </a:solidFill>
            <a:prstDash val="solid"/>
          </a:ln>
        </p:spPr>
      </p:sp>
      <p:sp>
        <p:nvSpPr>
          <p:cNvPr id="4" name="Text 2">
            <a:extLst>
              <a:ext uri="{FF2B5EF4-FFF2-40B4-BE49-F238E27FC236}">
                <a16:creationId xmlns:a16="http://schemas.microsoft.com/office/drawing/2014/main" id="{344BD30E-CD91-F301-4902-A406425B07D8}"/>
              </a:ext>
            </a:extLst>
          </p:cNvPr>
          <p:cNvSpPr/>
          <p:nvPr/>
        </p:nvSpPr>
        <p:spPr>
          <a:xfrm>
            <a:off x="1692235" y="2452330"/>
            <a:ext cx="300514" cy="375642"/>
          </a:xfrm>
          <a:prstGeom prst="rect">
            <a:avLst/>
          </a:prstGeom>
          <a:noFill/>
          <a:ln/>
        </p:spPr>
        <p:txBody>
          <a:bodyPr wrap="none" lIns="0" tIns="0" rIns="0" bIns="0" rtlCol="0" anchor="t"/>
          <a:lstStyle/>
          <a:p>
            <a:pPr marL="0" indent="0" algn="ctr">
              <a:lnSpc>
                <a:spcPts val="3750"/>
              </a:lnSpc>
              <a:buNone/>
            </a:pPr>
            <a:r>
              <a:rPr lang="en-US" sz="2350" dirty="0">
                <a:solidFill>
                  <a:srgbClr val="3C3939"/>
                </a:solidFill>
                <a:latin typeface="Raleway" pitchFamily="34" charset="0"/>
                <a:ea typeface="Raleway" pitchFamily="34" charset="-122"/>
                <a:cs typeface="Raleway" pitchFamily="34" charset="-120"/>
              </a:rPr>
              <a:t>1</a:t>
            </a:r>
            <a:endParaRPr lang="en-US" sz="2350" dirty="0"/>
          </a:p>
        </p:txBody>
      </p:sp>
      <p:sp>
        <p:nvSpPr>
          <p:cNvPr id="5" name="Text 3">
            <a:extLst>
              <a:ext uri="{FF2B5EF4-FFF2-40B4-BE49-F238E27FC236}">
                <a16:creationId xmlns:a16="http://schemas.microsoft.com/office/drawing/2014/main" id="{E08E102F-742C-2681-A97D-103C854C03B9}"/>
              </a:ext>
            </a:extLst>
          </p:cNvPr>
          <p:cNvSpPr/>
          <p:nvPr/>
        </p:nvSpPr>
        <p:spPr>
          <a:xfrm>
            <a:off x="3150751" y="2067163"/>
            <a:ext cx="2672001" cy="333970"/>
          </a:xfrm>
          <a:prstGeom prst="rect">
            <a:avLst/>
          </a:prstGeom>
          <a:noFill/>
          <a:ln/>
        </p:spPr>
        <p:txBody>
          <a:bodyPr wrap="none" lIns="0" tIns="0" rIns="0" bIns="0" rtlCol="0" anchor="t"/>
          <a:lstStyle/>
          <a:p>
            <a:pPr marL="0" indent="0" algn="l">
              <a:lnSpc>
                <a:spcPts val="2600"/>
              </a:lnSpc>
              <a:buNone/>
            </a:pPr>
            <a:r>
              <a:rPr lang="en-US" sz="2100" dirty="0">
                <a:solidFill>
                  <a:srgbClr val="3C3939"/>
                </a:solidFill>
                <a:latin typeface="Raleway" pitchFamily="34" charset="0"/>
                <a:ea typeface="Raleway" pitchFamily="34" charset="-122"/>
                <a:cs typeface="Raleway" pitchFamily="34" charset="-120"/>
              </a:rPr>
              <a:t>UMAP Clusters</a:t>
            </a:r>
            <a:endParaRPr lang="en-US" sz="2100" dirty="0"/>
          </a:p>
        </p:txBody>
      </p:sp>
      <p:sp>
        <p:nvSpPr>
          <p:cNvPr id="6" name="Text 4">
            <a:extLst>
              <a:ext uri="{FF2B5EF4-FFF2-40B4-BE49-F238E27FC236}">
                <a16:creationId xmlns:a16="http://schemas.microsoft.com/office/drawing/2014/main" id="{200DED99-2131-4F7C-829F-D0A72BD5B5FC}"/>
              </a:ext>
            </a:extLst>
          </p:cNvPr>
          <p:cNvSpPr/>
          <p:nvPr/>
        </p:nvSpPr>
        <p:spPr>
          <a:xfrm>
            <a:off x="3150751" y="2529364"/>
            <a:ext cx="10517862" cy="683895"/>
          </a:xfrm>
          <a:prstGeom prst="rect">
            <a:avLst/>
          </a:prstGeom>
          <a:noFill/>
          <a:ln/>
        </p:spPr>
        <p:txBody>
          <a:bodyPr wrap="square" lIns="0" tIns="0" rIns="0" bIns="0" rtlCol="0" anchor="t"/>
          <a:lstStyle/>
          <a:p>
            <a:pPr marL="0" indent="0" algn="l">
              <a:lnSpc>
                <a:spcPts val="2650"/>
              </a:lnSpc>
              <a:buNone/>
            </a:pPr>
            <a:r>
              <a:rPr lang="en-US" sz="1650" dirty="0">
                <a:solidFill>
                  <a:srgbClr val="3C3939"/>
                </a:solidFill>
                <a:latin typeface="Roboto" pitchFamily="34" charset="0"/>
                <a:ea typeface="Roboto" pitchFamily="34" charset="-122"/>
                <a:cs typeface="Roboto" pitchFamily="34" charset="-120"/>
              </a:rPr>
              <a:t>UMAP-based clustering exposed nuanced post groupings beyond subreddit labels. This revealed underlying themes in the discussions.</a:t>
            </a:r>
            <a:endParaRPr lang="en-US" sz="1650" dirty="0"/>
          </a:p>
        </p:txBody>
      </p:sp>
      <p:sp>
        <p:nvSpPr>
          <p:cNvPr id="7" name="Shape 5">
            <a:extLst>
              <a:ext uri="{FF2B5EF4-FFF2-40B4-BE49-F238E27FC236}">
                <a16:creationId xmlns:a16="http://schemas.microsoft.com/office/drawing/2014/main" id="{181EF653-55E5-3930-99B9-0C1D7DCCCE20}"/>
              </a:ext>
            </a:extLst>
          </p:cNvPr>
          <p:cNvSpPr/>
          <p:nvPr/>
        </p:nvSpPr>
        <p:spPr>
          <a:xfrm>
            <a:off x="3043833" y="3411736"/>
            <a:ext cx="10731698" cy="15240"/>
          </a:xfrm>
          <a:prstGeom prst="roundRect">
            <a:avLst>
              <a:gd name="adj" fmla="val 589115"/>
            </a:avLst>
          </a:prstGeom>
          <a:solidFill>
            <a:srgbClr val="C7C7D0"/>
          </a:solidFill>
          <a:ln/>
        </p:spPr>
      </p:sp>
      <p:sp>
        <p:nvSpPr>
          <p:cNvPr id="8" name="Shape 6">
            <a:extLst>
              <a:ext uri="{FF2B5EF4-FFF2-40B4-BE49-F238E27FC236}">
                <a16:creationId xmlns:a16="http://schemas.microsoft.com/office/drawing/2014/main" id="{4CE92490-78B7-1700-2787-43B6BAC21E75}"/>
              </a:ext>
            </a:extLst>
          </p:cNvPr>
          <p:cNvSpPr/>
          <p:nvPr/>
        </p:nvSpPr>
        <p:spPr>
          <a:xfrm>
            <a:off x="748070" y="3533775"/>
            <a:ext cx="4378047" cy="1915478"/>
          </a:xfrm>
          <a:prstGeom prst="roundRect">
            <a:avLst>
              <a:gd name="adj" fmla="val 4687"/>
            </a:avLst>
          </a:prstGeom>
          <a:solidFill>
            <a:srgbClr val="E1E1EA"/>
          </a:solidFill>
          <a:ln w="7620">
            <a:solidFill>
              <a:srgbClr val="C7C7D0"/>
            </a:solidFill>
            <a:prstDash val="solid"/>
          </a:ln>
        </p:spPr>
      </p:sp>
      <p:sp>
        <p:nvSpPr>
          <p:cNvPr id="9" name="Text 7">
            <a:extLst>
              <a:ext uri="{FF2B5EF4-FFF2-40B4-BE49-F238E27FC236}">
                <a16:creationId xmlns:a16="http://schemas.microsoft.com/office/drawing/2014/main" id="{21891959-9372-F955-A755-A26CE9322F37}"/>
              </a:ext>
            </a:extLst>
          </p:cNvPr>
          <p:cNvSpPr/>
          <p:nvPr/>
        </p:nvSpPr>
        <p:spPr>
          <a:xfrm>
            <a:off x="2786777" y="4303633"/>
            <a:ext cx="300514" cy="375642"/>
          </a:xfrm>
          <a:prstGeom prst="rect">
            <a:avLst/>
          </a:prstGeom>
          <a:noFill/>
          <a:ln/>
        </p:spPr>
        <p:txBody>
          <a:bodyPr wrap="none" lIns="0" tIns="0" rIns="0" bIns="0" rtlCol="0" anchor="t"/>
          <a:lstStyle/>
          <a:p>
            <a:pPr marL="0" indent="0" algn="ctr">
              <a:lnSpc>
                <a:spcPts val="3750"/>
              </a:lnSpc>
              <a:buNone/>
            </a:pPr>
            <a:r>
              <a:rPr lang="en-US" sz="2350" dirty="0">
                <a:solidFill>
                  <a:srgbClr val="3C3939"/>
                </a:solidFill>
                <a:latin typeface="Raleway" pitchFamily="34" charset="0"/>
                <a:ea typeface="Raleway" pitchFamily="34" charset="-122"/>
                <a:cs typeface="Raleway" pitchFamily="34" charset="-120"/>
              </a:rPr>
              <a:t>2</a:t>
            </a:r>
            <a:endParaRPr lang="en-US" sz="2350" dirty="0"/>
          </a:p>
        </p:txBody>
      </p:sp>
      <p:sp>
        <p:nvSpPr>
          <p:cNvPr id="10" name="Text 8">
            <a:extLst>
              <a:ext uri="{FF2B5EF4-FFF2-40B4-BE49-F238E27FC236}">
                <a16:creationId xmlns:a16="http://schemas.microsoft.com/office/drawing/2014/main" id="{73ADE4CC-3EAF-AA4B-AADF-AC34BE90B6AE}"/>
              </a:ext>
            </a:extLst>
          </p:cNvPr>
          <p:cNvSpPr/>
          <p:nvPr/>
        </p:nvSpPr>
        <p:spPr>
          <a:xfrm>
            <a:off x="5339834" y="3747492"/>
            <a:ext cx="2672001" cy="333970"/>
          </a:xfrm>
          <a:prstGeom prst="rect">
            <a:avLst/>
          </a:prstGeom>
          <a:noFill/>
          <a:ln/>
        </p:spPr>
        <p:txBody>
          <a:bodyPr wrap="none" lIns="0" tIns="0" rIns="0" bIns="0" rtlCol="0" anchor="t"/>
          <a:lstStyle/>
          <a:p>
            <a:pPr marL="0" indent="0" algn="l">
              <a:lnSpc>
                <a:spcPts val="2600"/>
              </a:lnSpc>
              <a:buNone/>
            </a:pPr>
            <a:r>
              <a:rPr lang="en-US" sz="2100" dirty="0">
                <a:solidFill>
                  <a:srgbClr val="3C3939"/>
                </a:solidFill>
                <a:latin typeface="Raleway" pitchFamily="34" charset="0"/>
                <a:ea typeface="Raleway" pitchFamily="34" charset="-122"/>
                <a:cs typeface="Raleway" pitchFamily="34" charset="-120"/>
              </a:rPr>
              <a:t>Word Clouds</a:t>
            </a:r>
            <a:endParaRPr lang="en-US" sz="2100" dirty="0"/>
          </a:p>
        </p:txBody>
      </p:sp>
      <p:sp>
        <p:nvSpPr>
          <p:cNvPr id="11" name="Text 9">
            <a:extLst>
              <a:ext uri="{FF2B5EF4-FFF2-40B4-BE49-F238E27FC236}">
                <a16:creationId xmlns:a16="http://schemas.microsoft.com/office/drawing/2014/main" id="{BE5F7A22-1952-B5ED-BDF1-8F31C5968659}"/>
              </a:ext>
            </a:extLst>
          </p:cNvPr>
          <p:cNvSpPr/>
          <p:nvPr/>
        </p:nvSpPr>
        <p:spPr>
          <a:xfrm>
            <a:off x="5339834" y="4209693"/>
            <a:ext cx="8328779" cy="1025843"/>
          </a:xfrm>
          <a:prstGeom prst="rect">
            <a:avLst/>
          </a:prstGeom>
          <a:noFill/>
          <a:ln/>
        </p:spPr>
        <p:txBody>
          <a:bodyPr wrap="square" lIns="0" tIns="0" rIns="0" bIns="0" rtlCol="0" anchor="t"/>
          <a:lstStyle/>
          <a:p>
            <a:pPr marL="0" indent="0" algn="l">
              <a:lnSpc>
                <a:spcPts val="2650"/>
              </a:lnSpc>
              <a:buNone/>
            </a:pPr>
            <a:r>
              <a:rPr lang="en-US" sz="1650" dirty="0">
                <a:solidFill>
                  <a:srgbClr val="3C3939"/>
                </a:solidFill>
                <a:latin typeface="Roboto" pitchFamily="34" charset="0"/>
                <a:ea typeface="Roboto" pitchFamily="34" charset="-122"/>
                <a:cs typeface="Roboto" pitchFamily="34" charset="-120"/>
              </a:rPr>
              <a:t>Word clouds indicated subreddit-specific concerns (e.g., "mania" in bipolar, "lonely" in SuicideWatch). These visualizations provided insights into the unique challenges faced by each community.</a:t>
            </a:r>
            <a:endParaRPr lang="en-US" sz="1650" dirty="0"/>
          </a:p>
        </p:txBody>
      </p:sp>
      <p:sp>
        <p:nvSpPr>
          <p:cNvPr id="12" name="Shape 10">
            <a:extLst>
              <a:ext uri="{FF2B5EF4-FFF2-40B4-BE49-F238E27FC236}">
                <a16:creationId xmlns:a16="http://schemas.microsoft.com/office/drawing/2014/main" id="{A1F2862C-05AE-997F-C3EB-1B1F394B2B85}"/>
              </a:ext>
            </a:extLst>
          </p:cNvPr>
          <p:cNvSpPr/>
          <p:nvPr/>
        </p:nvSpPr>
        <p:spPr>
          <a:xfrm>
            <a:off x="5232916" y="5434013"/>
            <a:ext cx="8542615" cy="15240"/>
          </a:xfrm>
          <a:prstGeom prst="roundRect">
            <a:avLst>
              <a:gd name="adj" fmla="val 589115"/>
            </a:avLst>
          </a:prstGeom>
          <a:solidFill>
            <a:srgbClr val="C7C7D0"/>
          </a:solidFill>
          <a:ln/>
        </p:spPr>
      </p:sp>
      <p:sp>
        <p:nvSpPr>
          <p:cNvPr id="13" name="Shape 11">
            <a:extLst>
              <a:ext uri="{FF2B5EF4-FFF2-40B4-BE49-F238E27FC236}">
                <a16:creationId xmlns:a16="http://schemas.microsoft.com/office/drawing/2014/main" id="{D07769E7-6501-0F59-3C9C-F4DE06060D43}"/>
              </a:ext>
            </a:extLst>
          </p:cNvPr>
          <p:cNvSpPr/>
          <p:nvPr/>
        </p:nvSpPr>
        <p:spPr>
          <a:xfrm>
            <a:off x="748070" y="5556052"/>
            <a:ext cx="6567130" cy="1915478"/>
          </a:xfrm>
          <a:prstGeom prst="roundRect">
            <a:avLst>
              <a:gd name="adj" fmla="val 4687"/>
            </a:avLst>
          </a:prstGeom>
          <a:solidFill>
            <a:srgbClr val="E1E1EA"/>
          </a:solidFill>
          <a:ln w="7620">
            <a:solidFill>
              <a:srgbClr val="C7C7D0"/>
            </a:solidFill>
            <a:prstDash val="solid"/>
          </a:ln>
        </p:spPr>
      </p:sp>
      <p:sp>
        <p:nvSpPr>
          <p:cNvPr id="14" name="Text 12">
            <a:extLst>
              <a:ext uri="{FF2B5EF4-FFF2-40B4-BE49-F238E27FC236}">
                <a16:creationId xmlns:a16="http://schemas.microsoft.com/office/drawing/2014/main" id="{5C993889-A09E-4FD8-2183-DA13B1555726}"/>
              </a:ext>
            </a:extLst>
          </p:cNvPr>
          <p:cNvSpPr/>
          <p:nvPr/>
        </p:nvSpPr>
        <p:spPr>
          <a:xfrm>
            <a:off x="3881318" y="6325910"/>
            <a:ext cx="300514" cy="375642"/>
          </a:xfrm>
          <a:prstGeom prst="rect">
            <a:avLst/>
          </a:prstGeom>
          <a:noFill/>
          <a:ln/>
        </p:spPr>
        <p:txBody>
          <a:bodyPr wrap="none" lIns="0" tIns="0" rIns="0" bIns="0" rtlCol="0" anchor="t"/>
          <a:lstStyle/>
          <a:p>
            <a:pPr marL="0" indent="0" algn="ctr">
              <a:lnSpc>
                <a:spcPts val="3750"/>
              </a:lnSpc>
              <a:buNone/>
            </a:pPr>
            <a:r>
              <a:rPr lang="en-US" sz="2350" dirty="0">
                <a:solidFill>
                  <a:srgbClr val="3C3939"/>
                </a:solidFill>
                <a:latin typeface="Raleway" pitchFamily="34" charset="0"/>
                <a:ea typeface="Raleway" pitchFamily="34" charset="-122"/>
                <a:cs typeface="Raleway" pitchFamily="34" charset="-120"/>
              </a:rPr>
              <a:t>3</a:t>
            </a:r>
            <a:endParaRPr lang="en-US" sz="2350" dirty="0"/>
          </a:p>
        </p:txBody>
      </p:sp>
      <p:sp>
        <p:nvSpPr>
          <p:cNvPr id="15" name="Text 13">
            <a:extLst>
              <a:ext uri="{FF2B5EF4-FFF2-40B4-BE49-F238E27FC236}">
                <a16:creationId xmlns:a16="http://schemas.microsoft.com/office/drawing/2014/main" id="{D754A467-E7A5-BA2A-FC7F-2A9724054368}"/>
              </a:ext>
            </a:extLst>
          </p:cNvPr>
          <p:cNvSpPr/>
          <p:nvPr/>
        </p:nvSpPr>
        <p:spPr>
          <a:xfrm>
            <a:off x="7528917" y="5769769"/>
            <a:ext cx="2672001" cy="333970"/>
          </a:xfrm>
          <a:prstGeom prst="rect">
            <a:avLst/>
          </a:prstGeom>
          <a:noFill/>
          <a:ln/>
        </p:spPr>
        <p:txBody>
          <a:bodyPr wrap="none" lIns="0" tIns="0" rIns="0" bIns="0" rtlCol="0" anchor="t"/>
          <a:lstStyle/>
          <a:p>
            <a:pPr marL="0" indent="0" algn="l">
              <a:lnSpc>
                <a:spcPts val="2600"/>
              </a:lnSpc>
              <a:buNone/>
            </a:pPr>
            <a:r>
              <a:rPr lang="en-US" sz="2100" dirty="0">
                <a:solidFill>
                  <a:srgbClr val="3C3939"/>
                </a:solidFill>
                <a:latin typeface="Raleway" pitchFamily="34" charset="0"/>
                <a:ea typeface="Raleway" pitchFamily="34" charset="-122"/>
                <a:cs typeface="Raleway" pitchFamily="34" charset="-120"/>
              </a:rPr>
              <a:t>Misclassifications</a:t>
            </a:r>
            <a:endParaRPr lang="en-US" sz="2100" dirty="0"/>
          </a:p>
        </p:txBody>
      </p:sp>
      <p:sp>
        <p:nvSpPr>
          <p:cNvPr id="16" name="Text 14">
            <a:extLst>
              <a:ext uri="{FF2B5EF4-FFF2-40B4-BE49-F238E27FC236}">
                <a16:creationId xmlns:a16="http://schemas.microsoft.com/office/drawing/2014/main" id="{51FED6B9-2D4E-ACC3-4312-A3CCEB50353E}"/>
              </a:ext>
            </a:extLst>
          </p:cNvPr>
          <p:cNvSpPr/>
          <p:nvPr/>
        </p:nvSpPr>
        <p:spPr>
          <a:xfrm>
            <a:off x="7528917" y="6231969"/>
            <a:ext cx="6139696" cy="1025843"/>
          </a:xfrm>
          <a:prstGeom prst="rect">
            <a:avLst/>
          </a:prstGeom>
          <a:noFill/>
          <a:ln/>
        </p:spPr>
        <p:txBody>
          <a:bodyPr wrap="square" lIns="0" tIns="0" rIns="0" bIns="0" rtlCol="0" anchor="t"/>
          <a:lstStyle/>
          <a:p>
            <a:pPr marL="0" indent="0" algn="l">
              <a:lnSpc>
                <a:spcPts val="2650"/>
              </a:lnSpc>
              <a:buNone/>
            </a:pPr>
            <a:r>
              <a:rPr lang="en-US" sz="1650" dirty="0">
                <a:solidFill>
                  <a:srgbClr val="3C3939"/>
                </a:solidFill>
                <a:latin typeface="Roboto" pitchFamily="34" charset="0"/>
                <a:ea typeface="Roboto" pitchFamily="34" charset="-122"/>
                <a:cs typeface="Roboto" pitchFamily="34" charset="-120"/>
              </a:rPr>
              <a:t>Misclassifications in subreddit prediction reflected overlapping psychological concerns across communities. This highlights the interconnectedness of mental health issues.</a:t>
            </a:r>
            <a:endParaRPr lang="en-US" sz="1650" dirty="0"/>
          </a:p>
        </p:txBody>
      </p:sp>
    </p:spTree>
    <p:extLst>
      <p:ext uri="{BB962C8B-B14F-4D97-AF65-F5344CB8AC3E}">
        <p14:creationId xmlns:p14="http://schemas.microsoft.com/office/powerpoint/2010/main" val="1100590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6969" y="597694"/>
            <a:ext cx="6624757" cy="661154"/>
          </a:xfrm>
          <a:prstGeom prst="rect">
            <a:avLst/>
          </a:prstGeom>
          <a:noFill/>
          <a:ln/>
        </p:spPr>
        <p:txBody>
          <a:bodyPr wrap="none" lIns="0" tIns="0" rIns="0" bIns="0" rtlCol="0" anchor="t"/>
          <a:lstStyle/>
          <a:p>
            <a:pPr marL="0" indent="0" algn="l">
              <a:lnSpc>
                <a:spcPts val="5200"/>
              </a:lnSpc>
              <a:buNone/>
            </a:pPr>
            <a:r>
              <a:rPr lang="en-US" sz="4150" dirty="0">
                <a:solidFill>
                  <a:srgbClr val="1B1B27"/>
                </a:solidFill>
                <a:latin typeface="Raleway" pitchFamily="34" charset="0"/>
                <a:ea typeface="Raleway" pitchFamily="34" charset="-122"/>
                <a:cs typeface="Raleway" pitchFamily="34" charset="-120"/>
              </a:rPr>
              <a:t>Key Results and Discussion</a:t>
            </a:r>
            <a:endParaRPr lang="en-US" sz="4150" dirty="0"/>
          </a:p>
        </p:txBody>
      </p:sp>
      <p:sp>
        <p:nvSpPr>
          <p:cNvPr id="4" name="Text 1"/>
          <p:cNvSpPr/>
          <p:nvPr/>
        </p:nvSpPr>
        <p:spPr>
          <a:xfrm>
            <a:off x="6226969" y="1681877"/>
            <a:ext cx="3672721" cy="698183"/>
          </a:xfrm>
          <a:prstGeom prst="rect">
            <a:avLst/>
          </a:prstGeom>
          <a:noFill/>
          <a:ln/>
        </p:spPr>
        <p:txBody>
          <a:bodyPr wrap="none" lIns="0" tIns="0" rIns="0" bIns="0" rtlCol="0" anchor="t"/>
          <a:lstStyle/>
          <a:p>
            <a:pPr marL="0" indent="0" algn="ctr">
              <a:lnSpc>
                <a:spcPts val="5450"/>
              </a:lnSpc>
              <a:buNone/>
            </a:pPr>
            <a:r>
              <a:rPr lang="en-US" sz="5450" dirty="0">
                <a:solidFill>
                  <a:srgbClr val="3C3939"/>
                </a:solidFill>
                <a:latin typeface="Raleway" pitchFamily="34" charset="0"/>
                <a:ea typeface="Raleway" pitchFamily="34" charset="-122"/>
                <a:cs typeface="Raleway" pitchFamily="34" charset="-120"/>
              </a:rPr>
              <a:t>63%</a:t>
            </a:r>
            <a:endParaRPr lang="en-US" sz="5450" dirty="0"/>
          </a:p>
        </p:txBody>
      </p:sp>
      <p:sp>
        <p:nvSpPr>
          <p:cNvPr id="5" name="Text 2"/>
          <p:cNvSpPr/>
          <p:nvPr/>
        </p:nvSpPr>
        <p:spPr>
          <a:xfrm>
            <a:off x="6226969" y="2644378"/>
            <a:ext cx="3672721" cy="676989"/>
          </a:xfrm>
          <a:prstGeom prst="rect">
            <a:avLst/>
          </a:prstGeom>
          <a:noFill/>
          <a:ln/>
        </p:spPr>
        <p:txBody>
          <a:bodyPr wrap="square" lIns="0" tIns="0" rIns="0" bIns="0" rtlCol="0" anchor="t"/>
          <a:lstStyle/>
          <a:p>
            <a:pPr marL="0" indent="0" algn="ctr">
              <a:lnSpc>
                <a:spcPts val="2650"/>
              </a:lnSpc>
              <a:buNone/>
            </a:pPr>
            <a:r>
              <a:rPr lang="en-US" sz="1650" dirty="0">
                <a:solidFill>
                  <a:srgbClr val="3C3939"/>
                </a:solidFill>
                <a:latin typeface="Roboto" pitchFamily="34" charset="0"/>
                <a:ea typeface="Roboto" pitchFamily="34" charset="-122"/>
                <a:cs typeface="Roboto" pitchFamily="34" charset="-120"/>
              </a:rPr>
              <a:t>Model Accuracy in Subreddit Prediction</a:t>
            </a:r>
            <a:endParaRPr lang="en-US" sz="1650" dirty="0"/>
          </a:p>
        </p:txBody>
      </p:sp>
      <p:sp>
        <p:nvSpPr>
          <p:cNvPr id="6" name="Text 3"/>
          <p:cNvSpPr/>
          <p:nvPr/>
        </p:nvSpPr>
        <p:spPr>
          <a:xfrm>
            <a:off x="10216991" y="1681877"/>
            <a:ext cx="3672840" cy="698183"/>
          </a:xfrm>
          <a:prstGeom prst="rect">
            <a:avLst/>
          </a:prstGeom>
          <a:noFill/>
          <a:ln/>
        </p:spPr>
        <p:txBody>
          <a:bodyPr wrap="none" lIns="0" tIns="0" rIns="0" bIns="0" rtlCol="0" anchor="t"/>
          <a:lstStyle/>
          <a:p>
            <a:pPr marL="0" indent="0" algn="ctr">
              <a:lnSpc>
                <a:spcPts val="5450"/>
              </a:lnSpc>
              <a:buNone/>
            </a:pPr>
            <a:r>
              <a:rPr lang="en-US" sz="5450" dirty="0">
                <a:solidFill>
                  <a:srgbClr val="3C3939"/>
                </a:solidFill>
                <a:latin typeface="Raleway" pitchFamily="34" charset="0"/>
                <a:ea typeface="Raleway" pitchFamily="34" charset="-122"/>
                <a:cs typeface="Raleway" pitchFamily="34" charset="-120"/>
              </a:rPr>
              <a:t>5</a:t>
            </a:r>
            <a:endParaRPr lang="en-US" sz="5450" dirty="0"/>
          </a:p>
        </p:txBody>
      </p:sp>
      <p:sp>
        <p:nvSpPr>
          <p:cNvPr id="7" name="Text 4"/>
          <p:cNvSpPr/>
          <p:nvPr/>
        </p:nvSpPr>
        <p:spPr>
          <a:xfrm>
            <a:off x="10216991" y="2644378"/>
            <a:ext cx="3672840" cy="676989"/>
          </a:xfrm>
          <a:prstGeom prst="rect">
            <a:avLst/>
          </a:prstGeom>
          <a:noFill/>
          <a:ln/>
        </p:spPr>
        <p:txBody>
          <a:bodyPr wrap="square" lIns="0" tIns="0" rIns="0" bIns="0" rtlCol="0" anchor="t"/>
          <a:lstStyle/>
          <a:p>
            <a:pPr marL="0" indent="0" algn="ctr">
              <a:lnSpc>
                <a:spcPts val="2650"/>
              </a:lnSpc>
              <a:buNone/>
            </a:pPr>
            <a:r>
              <a:rPr lang="en-US" sz="1650" dirty="0">
                <a:solidFill>
                  <a:srgbClr val="3C3939"/>
                </a:solidFill>
                <a:latin typeface="Roboto" pitchFamily="34" charset="0"/>
                <a:ea typeface="Roboto" pitchFamily="34" charset="-122"/>
                <a:cs typeface="Roboto" pitchFamily="34" charset="-120"/>
              </a:rPr>
              <a:t>Distinct Clusters Identified Through UMAP</a:t>
            </a:r>
            <a:endParaRPr lang="en-US" sz="1650" dirty="0"/>
          </a:p>
        </p:txBody>
      </p:sp>
      <p:sp>
        <p:nvSpPr>
          <p:cNvPr id="8" name="Text 5"/>
          <p:cNvSpPr/>
          <p:nvPr/>
        </p:nvSpPr>
        <p:spPr>
          <a:xfrm>
            <a:off x="8221980" y="4061817"/>
            <a:ext cx="3672721" cy="698183"/>
          </a:xfrm>
          <a:prstGeom prst="rect">
            <a:avLst/>
          </a:prstGeom>
          <a:noFill/>
          <a:ln/>
        </p:spPr>
        <p:txBody>
          <a:bodyPr wrap="none" lIns="0" tIns="0" rIns="0" bIns="0" rtlCol="0" anchor="t"/>
          <a:lstStyle/>
          <a:p>
            <a:pPr marL="0" indent="0" algn="ctr">
              <a:lnSpc>
                <a:spcPts val="5450"/>
              </a:lnSpc>
              <a:buNone/>
            </a:pPr>
            <a:r>
              <a:rPr lang="en-US" sz="5450" dirty="0">
                <a:solidFill>
                  <a:srgbClr val="3C3939"/>
                </a:solidFill>
                <a:latin typeface="Raleway" pitchFamily="34" charset="0"/>
                <a:ea typeface="Raleway" pitchFamily="34" charset="-122"/>
                <a:cs typeface="Raleway" pitchFamily="34" charset="-120"/>
              </a:rPr>
              <a:t>2024</a:t>
            </a:r>
            <a:endParaRPr lang="en-US" sz="5450" dirty="0"/>
          </a:p>
        </p:txBody>
      </p:sp>
      <p:sp>
        <p:nvSpPr>
          <p:cNvPr id="9" name="Text 6"/>
          <p:cNvSpPr/>
          <p:nvPr/>
        </p:nvSpPr>
        <p:spPr>
          <a:xfrm>
            <a:off x="8221980" y="5024318"/>
            <a:ext cx="3672721" cy="676989"/>
          </a:xfrm>
          <a:prstGeom prst="rect">
            <a:avLst/>
          </a:prstGeom>
          <a:noFill/>
          <a:ln/>
        </p:spPr>
        <p:txBody>
          <a:bodyPr wrap="square" lIns="0" tIns="0" rIns="0" bIns="0" rtlCol="0" anchor="t"/>
          <a:lstStyle/>
          <a:p>
            <a:pPr marL="0" indent="0" algn="ctr">
              <a:lnSpc>
                <a:spcPts val="2650"/>
              </a:lnSpc>
              <a:buNone/>
            </a:pPr>
            <a:r>
              <a:rPr lang="en-US" sz="1650" dirty="0">
                <a:solidFill>
                  <a:srgbClr val="3C3939"/>
                </a:solidFill>
                <a:latin typeface="Roboto" pitchFamily="34" charset="0"/>
                <a:ea typeface="Roboto" pitchFamily="34" charset="-122"/>
                <a:cs typeface="Roboto" pitchFamily="34" charset="-120"/>
              </a:rPr>
              <a:t>Year Sentiment Showed Signs of Recovery</a:t>
            </a:r>
            <a:endParaRPr lang="en-US" sz="1650" dirty="0"/>
          </a:p>
        </p:txBody>
      </p:sp>
      <p:sp>
        <p:nvSpPr>
          <p:cNvPr id="10" name="Text 7"/>
          <p:cNvSpPr/>
          <p:nvPr/>
        </p:nvSpPr>
        <p:spPr>
          <a:xfrm>
            <a:off x="6226969" y="5939314"/>
            <a:ext cx="7662863" cy="1692473"/>
          </a:xfrm>
          <a:prstGeom prst="rect">
            <a:avLst/>
          </a:prstGeom>
          <a:noFill/>
          <a:ln/>
        </p:spPr>
        <p:txBody>
          <a:bodyPr wrap="square" lIns="0" tIns="0" rIns="0" bIns="0" rtlCol="0" anchor="t"/>
          <a:lstStyle/>
          <a:p>
            <a:pPr marL="0" indent="0" algn="l">
              <a:lnSpc>
                <a:spcPts val="2650"/>
              </a:lnSpc>
              <a:buNone/>
            </a:pPr>
            <a:r>
              <a:rPr lang="en-US" sz="1650" dirty="0">
                <a:solidFill>
                  <a:srgbClr val="3C3939"/>
                </a:solidFill>
                <a:latin typeface="Roboto" pitchFamily="34" charset="0"/>
                <a:ea typeface="Roboto" pitchFamily="34" charset="-122"/>
                <a:cs typeface="Roboto" pitchFamily="34" charset="-120"/>
              </a:rPr>
              <a:t>Our results reveal declining sentiment in early pandemic stages with gradual recovery post-2024. High levels of sadness, trust, and anticipation were observed. SBERT clustering exposed nuanced post groupings beyond subreddit labels, while word clouds indicate subreddit-specific concerns. Misclassifications in subreddit prediction reflect overlapping psychological concerns across communities.</a:t>
            </a:r>
            <a:endParaRPr lang="en-US"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5453" y="601385"/>
            <a:ext cx="3558778" cy="341709"/>
          </a:xfrm>
          <a:prstGeom prst="rect">
            <a:avLst/>
          </a:prstGeom>
          <a:noFill/>
          <a:ln/>
        </p:spPr>
        <p:txBody>
          <a:bodyPr wrap="none" lIns="0" tIns="0" rIns="0" bIns="0" rtlCol="0" anchor="t"/>
          <a:lstStyle/>
          <a:p>
            <a:pPr marL="0" indent="0" algn="ctr">
              <a:lnSpc>
                <a:spcPts val="2650"/>
              </a:lnSpc>
              <a:buNone/>
            </a:pPr>
            <a:r>
              <a:rPr lang="en-US" sz="2150" dirty="0">
                <a:solidFill>
                  <a:srgbClr val="1B1B27"/>
                </a:solidFill>
                <a:latin typeface="Raleway" pitchFamily="34" charset="0"/>
                <a:ea typeface="Raleway" pitchFamily="34" charset="-122"/>
                <a:cs typeface="Raleway" pitchFamily="34" charset="-120"/>
              </a:rPr>
              <a:t>Significance and Conclusion</a:t>
            </a:r>
            <a:endParaRPr lang="en-US" sz="2150" dirty="0"/>
          </a:p>
        </p:txBody>
      </p:sp>
      <p:sp>
        <p:nvSpPr>
          <p:cNvPr id="3" name="Text 1"/>
          <p:cNvSpPr/>
          <p:nvPr/>
        </p:nvSpPr>
        <p:spPr>
          <a:xfrm>
            <a:off x="765453" y="1189077"/>
            <a:ext cx="13099494" cy="349925"/>
          </a:xfrm>
          <a:prstGeom prst="rect">
            <a:avLst/>
          </a:prstGeom>
          <a:noFill/>
          <a:ln/>
        </p:spPr>
        <p:txBody>
          <a:bodyPr wrap="non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This study provides insights into mental health challenges during the COVID-19 pandemic.</a:t>
            </a:r>
            <a:endParaRPr lang="en-US" sz="1700" dirty="0"/>
          </a:p>
        </p:txBody>
      </p:sp>
      <p:pic>
        <p:nvPicPr>
          <p:cNvPr id="4" name="Image 0" descr="preencoded.png"/>
          <p:cNvPicPr>
            <a:picLocks noChangeAspect="1"/>
          </p:cNvPicPr>
          <p:nvPr/>
        </p:nvPicPr>
        <p:blipFill>
          <a:blip r:embed="rId3"/>
          <a:stretch>
            <a:fillRect/>
          </a:stretch>
        </p:blipFill>
        <p:spPr>
          <a:xfrm>
            <a:off x="765453" y="1784985"/>
            <a:ext cx="1093589" cy="1312307"/>
          </a:xfrm>
          <a:prstGeom prst="rect">
            <a:avLst/>
          </a:prstGeom>
        </p:spPr>
      </p:pic>
      <p:sp>
        <p:nvSpPr>
          <p:cNvPr id="5" name="Text 2"/>
          <p:cNvSpPr/>
          <p:nvPr/>
        </p:nvSpPr>
        <p:spPr>
          <a:xfrm>
            <a:off x="2187059" y="2003703"/>
            <a:ext cx="2910007" cy="341709"/>
          </a:xfrm>
          <a:prstGeom prst="rect">
            <a:avLst/>
          </a:prstGeom>
          <a:noFill/>
          <a:ln/>
        </p:spPr>
        <p:txBody>
          <a:bodyPr wrap="none" lIns="0" tIns="0" rIns="0" bIns="0" rtlCol="0" anchor="t"/>
          <a:lstStyle/>
          <a:p>
            <a:pPr marL="0" indent="0" algn="l">
              <a:lnSpc>
                <a:spcPts val="2650"/>
              </a:lnSpc>
              <a:buNone/>
            </a:pPr>
            <a:r>
              <a:rPr lang="en-US" sz="2150" dirty="0">
                <a:solidFill>
                  <a:srgbClr val="3C3939"/>
                </a:solidFill>
                <a:latin typeface="Raleway" pitchFamily="34" charset="0"/>
                <a:ea typeface="Raleway" pitchFamily="34" charset="-122"/>
                <a:cs typeface="Raleway" pitchFamily="34" charset="-120"/>
              </a:rPr>
              <a:t>Real-Time Surveillance</a:t>
            </a:r>
            <a:endParaRPr lang="en-US" sz="2150" dirty="0"/>
          </a:p>
        </p:txBody>
      </p:sp>
      <p:sp>
        <p:nvSpPr>
          <p:cNvPr id="6" name="Text 3"/>
          <p:cNvSpPr/>
          <p:nvPr/>
        </p:nvSpPr>
        <p:spPr>
          <a:xfrm>
            <a:off x="2187059" y="2476619"/>
            <a:ext cx="11677888" cy="349925"/>
          </a:xfrm>
          <a:prstGeom prst="rect">
            <a:avLst/>
          </a:prstGeom>
          <a:noFill/>
          <a:ln/>
        </p:spPr>
        <p:txBody>
          <a:bodyPr wrap="non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This study demonstrates the utility of Reddit as a source for real-time mental health surveillance.</a:t>
            </a:r>
            <a:endParaRPr lang="en-US" sz="1700" dirty="0"/>
          </a:p>
        </p:txBody>
      </p:sp>
      <p:pic>
        <p:nvPicPr>
          <p:cNvPr id="7" name="Image 1" descr="preencoded.png"/>
          <p:cNvPicPr>
            <a:picLocks noChangeAspect="1"/>
          </p:cNvPicPr>
          <p:nvPr/>
        </p:nvPicPr>
        <p:blipFill>
          <a:blip r:embed="rId4"/>
          <a:stretch>
            <a:fillRect/>
          </a:stretch>
        </p:blipFill>
        <p:spPr>
          <a:xfrm>
            <a:off x="765453" y="3097292"/>
            <a:ext cx="1093589" cy="1312307"/>
          </a:xfrm>
          <a:prstGeom prst="rect">
            <a:avLst/>
          </a:prstGeom>
        </p:spPr>
      </p:pic>
      <p:sp>
        <p:nvSpPr>
          <p:cNvPr id="8" name="Text 4"/>
          <p:cNvSpPr/>
          <p:nvPr/>
        </p:nvSpPr>
        <p:spPr>
          <a:xfrm>
            <a:off x="2187059" y="3316010"/>
            <a:ext cx="2832735" cy="341709"/>
          </a:xfrm>
          <a:prstGeom prst="rect">
            <a:avLst/>
          </a:prstGeom>
          <a:noFill/>
          <a:ln/>
        </p:spPr>
        <p:txBody>
          <a:bodyPr wrap="none" lIns="0" tIns="0" rIns="0" bIns="0" rtlCol="0" anchor="t"/>
          <a:lstStyle/>
          <a:p>
            <a:pPr marL="0" indent="0" algn="l">
              <a:lnSpc>
                <a:spcPts val="2650"/>
              </a:lnSpc>
              <a:buNone/>
            </a:pPr>
            <a:r>
              <a:rPr lang="en-US" sz="2150" dirty="0">
                <a:solidFill>
                  <a:srgbClr val="3C3939"/>
                </a:solidFill>
                <a:latin typeface="Raleway" pitchFamily="34" charset="0"/>
                <a:ea typeface="Raleway" pitchFamily="34" charset="-122"/>
                <a:cs typeface="Raleway" pitchFamily="34" charset="-120"/>
              </a:rPr>
              <a:t>Targeted Interventions</a:t>
            </a:r>
            <a:endParaRPr lang="en-US" sz="2150" dirty="0"/>
          </a:p>
        </p:txBody>
      </p:sp>
      <p:sp>
        <p:nvSpPr>
          <p:cNvPr id="9" name="Text 5"/>
          <p:cNvSpPr/>
          <p:nvPr/>
        </p:nvSpPr>
        <p:spPr>
          <a:xfrm>
            <a:off x="2187059" y="3788926"/>
            <a:ext cx="11677888" cy="349925"/>
          </a:xfrm>
          <a:prstGeom prst="rect">
            <a:avLst/>
          </a:prstGeom>
          <a:noFill/>
          <a:ln/>
        </p:spPr>
        <p:txBody>
          <a:bodyPr wrap="non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Mental health experts can use these insights to develop targeted interventions.</a:t>
            </a:r>
            <a:endParaRPr lang="en-US" sz="1700" dirty="0"/>
          </a:p>
        </p:txBody>
      </p:sp>
      <p:pic>
        <p:nvPicPr>
          <p:cNvPr id="10" name="Image 2" descr="preencoded.png"/>
          <p:cNvPicPr>
            <a:picLocks noChangeAspect="1"/>
          </p:cNvPicPr>
          <p:nvPr/>
        </p:nvPicPr>
        <p:blipFill>
          <a:blip r:embed="rId5"/>
          <a:stretch>
            <a:fillRect/>
          </a:stretch>
        </p:blipFill>
        <p:spPr>
          <a:xfrm>
            <a:off x="765453" y="4409599"/>
            <a:ext cx="1093589" cy="1312307"/>
          </a:xfrm>
          <a:prstGeom prst="rect">
            <a:avLst/>
          </a:prstGeom>
        </p:spPr>
      </p:pic>
      <p:sp>
        <p:nvSpPr>
          <p:cNvPr id="11" name="Text 6"/>
          <p:cNvSpPr/>
          <p:nvPr/>
        </p:nvSpPr>
        <p:spPr>
          <a:xfrm>
            <a:off x="2187059" y="4628317"/>
            <a:ext cx="2734032" cy="341709"/>
          </a:xfrm>
          <a:prstGeom prst="rect">
            <a:avLst/>
          </a:prstGeom>
          <a:noFill/>
          <a:ln/>
        </p:spPr>
        <p:txBody>
          <a:bodyPr wrap="none" lIns="0" tIns="0" rIns="0" bIns="0" rtlCol="0" anchor="t"/>
          <a:lstStyle/>
          <a:p>
            <a:pPr marL="0" indent="0" algn="l">
              <a:lnSpc>
                <a:spcPts val="2650"/>
              </a:lnSpc>
              <a:buNone/>
            </a:pPr>
            <a:r>
              <a:rPr lang="en-US" sz="2150" dirty="0">
                <a:solidFill>
                  <a:srgbClr val="3C3939"/>
                </a:solidFill>
                <a:latin typeface="Raleway" pitchFamily="34" charset="0"/>
                <a:ea typeface="Raleway" pitchFamily="34" charset="-122"/>
                <a:cs typeface="Raleway" pitchFamily="34" charset="-120"/>
              </a:rPr>
              <a:t>Policy Adjustments</a:t>
            </a:r>
            <a:endParaRPr lang="en-US" sz="2150" dirty="0"/>
          </a:p>
        </p:txBody>
      </p:sp>
      <p:sp>
        <p:nvSpPr>
          <p:cNvPr id="12" name="Text 7"/>
          <p:cNvSpPr/>
          <p:nvPr/>
        </p:nvSpPr>
        <p:spPr>
          <a:xfrm>
            <a:off x="2187059" y="5101233"/>
            <a:ext cx="11677888" cy="349925"/>
          </a:xfrm>
          <a:prstGeom prst="rect">
            <a:avLst/>
          </a:prstGeom>
          <a:noFill/>
          <a:ln/>
        </p:spPr>
        <p:txBody>
          <a:bodyPr wrap="non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Policymakers can use these findings to address mental health in crises.</a:t>
            </a:r>
            <a:endParaRPr lang="en-US" sz="1700" dirty="0"/>
          </a:p>
        </p:txBody>
      </p:sp>
      <p:pic>
        <p:nvPicPr>
          <p:cNvPr id="13" name="Image 3" descr="preencoded.png"/>
          <p:cNvPicPr>
            <a:picLocks noChangeAspect="1"/>
          </p:cNvPicPr>
          <p:nvPr/>
        </p:nvPicPr>
        <p:blipFill>
          <a:blip r:embed="rId6"/>
          <a:stretch>
            <a:fillRect/>
          </a:stretch>
        </p:blipFill>
        <p:spPr>
          <a:xfrm>
            <a:off x="765453" y="5721906"/>
            <a:ext cx="1093589" cy="1312307"/>
          </a:xfrm>
          <a:prstGeom prst="rect">
            <a:avLst/>
          </a:prstGeom>
        </p:spPr>
      </p:pic>
      <p:sp>
        <p:nvSpPr>
          <p:cNvPr id="14" name="Text 8"/>
          <p:cNvSpPr/>
          <p:nvPr/>
        </p:nvSpPr>
        <p:spPr>
          <a:xfrm>
            <a:off x="2187059" y="5940623"/>
            <a:ext cx="2734032" cy="341709"/>
          </a:xfrm>
          <a:prstGeom prst="rect">
            <a:avLst/>
          </a:prstGeom>
          <a:noFill/>
          <a:ln/>
        </p:spPr>
        <p:txBody>
          <a:bodyPr wrap="none" lIns="0" tIns="0" rIns="0" bIns="0" rtlCol="0" anchor="t"/>
          <a:lstStyle/>
          <a:p>
            <a:pPr marL="0" indent="0" algn="l">
              <a:lnSpc>
                <a:spcPts val="2650"/>
              </a:lnSpc>
              <a:buNone/>
            </a:pPr>
            <a:r>
              <a:rPr lang="en-US" sz="2150" dirty="0">
                <a:solidFill>
                  <a:srgbClr val="3C3939"/>
                </a:solidFill>
                <a:latin typeface="Raleway" pitchFamily="34" charset="0"/>
                <a:ea typeface="Raleway" pitchFamily="34" charset="-122"/>
                <a:cs typeface="Raleway" pitchFamily="34" charset="-120"/>
              </a:rPr>
              <a:t>Long-Term Research</a:t>
            </a:r>
            <a:endParaRPr lang="en-US" sz="2150" dirty="0"/>
          </a:p>
        </p:txBody>
      </p:sp>
      <p:sp>
        <p:nvSpPr>
          <p:cNvPr id="15" name="Text 9"/>
          <p:cNvSpPr/>
          <p:nvPr/>
        </p:nvSpPr>
        <p:spPr>
          <a:xfrm>
            <a:off x="2187059" y="6413540"/>
            <a:ext cx="11677888" cy="349925"/>
          </a:xfrm>
          <a:prstGeom prst="rect">
            <a:avLst/>
          </a:prstGeom>
          <a:noFill/>
          <a:ln/>
        </p:spPr>
        <p:txBody>
          <a:bodyPr wrap="non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Researchers can explore the long-term mental health effects of the pandemic.</a:t>
            </a:r>
            <a:endParaRPr lang="en-US" sz="1700" dirty="0"/>
          </a:p>
        </p:txBody>
      </p:sp>
      <p:sp>
        <p:nvSpPr>
          <p:cNvPr id="16" name="Text 10"/>
          <p:cNvSpPr/>
          <p:nvPr/>
        </p:nvSpPr>
        <p:spPr>
          <a:xfrm>
            <a:off x="765453" y="7280196"/>
            <a:ext cx="13099494" cy="349925"/>
          </a:xfrm>
          <a:prstGeom prst="rect">
            <a:avLst/>
          </a:prstGeom>
          <a:noFill/>
          <a:ln/>
        </p:spPr>
        <p:txBody>
          <a:bodyPr wrap="non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This project demonstrates the potential of social media data to gain real-time insights into mental health.</a:t>
            </a: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181844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Future Work</a:t>
            </a:r>
            <a:endParaRPr lang="en-US" sz="4450" dirty="0"/>
          </a:p>
        </p:txBody>
      </p:sp>
      <p:sp>
        <p:nvSpPr>
          <p:cNvPr id="5" name="Text 2"/>
          <p:cNvSpPr/>
          <p:nvPr/>
        </p:nvSpPr>
        <p:spPr>
          <a:xfrm>
            <a:off x="793790" y="30941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COVID-19 as Trigger</a:t>
            </a:r>
            <a:endParaRPr lang="en-US" sz="2200" dirty="0"/>
          </a:p>
        </p:txBody>
      </p:sp>
      <p:sp>
        <p:nvSpPr>
          <p:cNvPr id="6" name="Text 3"/>
          <p:cNvSpPr/>
          <p:nvPr/>
        </p:nvSpPr>
        <p:spPr>
          <a:xfrm>
            <a:off x="793790" y="3675340"/>
            <a:ext cx="2845594" cy="1814513"/>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Investigate COVID-19 as a trigger for new mental health issues. Develop mental health screening for COVID-19 patients.</a:t>
            </a:r>
            <a:endParaRPr lang="en-US" sz="1750" dirty="0"/>
          </a:p>
        </p:txBody>
      </p:sp>
      <p:sp>
        <p:nvSpPr>
          <p:cNvPr id="7" name="Text 4"/>
          <p:cNvSpPr/>
          <p:nvPr/>
        </p:nvSpPr>
        <p:spPr>
          <a:xfrm>
            <a:off x="4200406" y="3094196"/>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Bidirectional Relationship</a:t>
            </a:r>
            <a:endParaRPr lang="en-US" sz="2200" dirty="0"/>
          </a:p>
        </p:txBody>
      </p:sp>
      <p:sp>
        <p:nvSpPr>
          <p:cNvPr id="8" name="Text 5"/>
          <p:cNvSpPr/>
          <p:nvPr/>
        </p:nvSpPr>
        <p:spPr>
          <a:xfrm>
            <a:off x="4200406" y="4029670"/>
            <a:ext cx="2845594" cy="217741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Explore the relationship between COVID-19 and mental health. Comprehensive care should address both physical and mental health.</a:t>
            </a:r>
            <a:endParaRPr lang="en-US" sz="1750" dirty="0"/>
          </a:p>
        </p:txBody>
      </p:sp>
      <p:sp>
        <p:nvSpPr>
          <p:cNvPr id="9" name="Text 6"/>
          <p:cNvSpPr/>
          <p:nvPr/>
        </p:nvSpPr>
        <p:spPr>
          <a:xfrm>
            <a:off x="7607022" y="30941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Neurological Impact</a:t>
            </a:r>
            <a:endParaRPr lang="en-US" sz="2200" dirty="0"/>
          </a:p>
        </p:txBody>
      </p:sp>
      <p:sp>
        <p:nvSpPr>
          <p:cNvPr id="10" name="Text 7"/>
          <p:cNvSpPr/>
          <p:nvPr/>
        </p:nvSpPr>
        <p:spPr>
          <a:xfrm>
            <a:off x="7607022" y="3675340"/>
            <a:ext cx="2845594" cy="1814513"/>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Study SARS-CoV-2's neuroinvasive effects and CNS impact. This opens avenues for neurological research.</a:t>
            </a:r>
            <a:endParaRPr lang="en-US" sz="1750" dirty="0"/>
          </a:p>
        </p:txBody>
      </p:sp>
      <p:sp>
        <p:nvSpPr>
          <p:cNvPr id="11" name="Text 8"/>
          <p:cNvSpPr/>
          <p:nvPr/>
        </p:nvSpPr>
        <p:spPr>
          <a:xfrm>
            <a:off x="11013638" y="3094196"/>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Vulnerable Populations</a:t>
            </a:r>
            <a:endParaRPr lang="en-US" sz="2200" dirty="0"/>
          </a:p>
        </p:txBody>
      </p:sp>
      <p:sp>
        <p:nvSpPr>
          <p:cNvPr id="12" name="Text 9"/>
          <p:cNvSpPr/>
          <p:nvPr/>
        </p:nvSpPr>
        <p:spPr>
          <a:xfrm>
            <a:off x="11013638" y="4029670"/>
            <a:ext cx="2845594" cy="217741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Investigate why psychiatric patients are at higher risk for COVID-19. Inform targeted preventive measures and care strategies.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272141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Future Work</a:t>
            </a:r>
            <a:endParaRPr lang="en-US" sz="4450" dirty="0"/>
          </a:p>
        </p:txBody>
      </p:sp>
      <p:sp>
        <p:nvSpPr>
          <p:cNvPr id="5" name="Text 2"/>
          <p:cNvSpPr/>
          <p:nvPr/>
        </p:nvSpPr>
        <p:spPr>
          <a:xfrm>
            <a:off x="793790" y="39971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Comparative Analysis</a:t>
            </a:r>
            <a:endParaRPr lang="en-US" sz="2200" dirty="0"/>
          </a:p>
        </p:txBody>
      </p:sp>
      <p:sp>
        <p:nvSpPr>
          <p:cNvPr id="6" name="Text 3"/>
          <p:cNvSpPr/>
          <p:nvPr/>
        </p:nvSpPr>
        <p:spPr>
          <a:xfrm>
            <a:off x="793790" y="4578310"/>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Compare insights with other mental health subreddits for broader context.</a:t>
            </a:r>
            <a:endParaRPr lang="en-US" sz="1750" dirty="0"/>
          </a:p>
        </p:txBody>
      </p:sp>
      <p:sp>
        <p:nvSpPr>
          <p:cNvPr id="7" name="Text 4"/>
          <p:cNvSpPr/>
          <p:nvPr/>
        </p:nvSpPr>
        <p:spPr>
          <a:xfrm>
            <a:off x="5332928" y="3997166"/>
            <a:ext cx="3876199"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Advanced Sentiment Analysis</a:t>
            </a:r>
            <a:endParaRPr lang="en-US" sz="2200" dirty="0"/>
          </a:p>
        </p:txBody>
      </p:sp>
      <p:sp>
        <p:nvSpPr>
          <p:cNvPr id="8" name="Text 5"/>
          <p:cNvSpPr/>
          <p:nvPr/>
        </p:nvSpPr>
        <p:spPr>
          <a:xfrm>
            <a:off x="5332928" y="4578310"/>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Integrate ML for nuanced sentiment classification beyond basic emotions.</a:t>
            </a:r>
            <a:endParaRPr lang="en-US" sz="1750" dirty="0"/>
          </a:p>
        </p:txBody>
      </p:sp>
      <p:sp>
        <p:nvSpPr>
          <p:cNvPr id="9" name="Text 6"/>
          <p:cNvSpPr/>
          <p:nvPr/>
        </p:nvSpPr>
        <p:spPr>
          <a:xfrm>
            <a:off x="9872067" y="39971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Longitudinal Study</a:t>
            </a:r>
            <a:endParaRPr lang="en-US" sz="2200" dirty="0"/>
          </a:p>
        </p:txBody>
      </p:sp>
      <p:sp>
        <p:nvSpPr>
          <p:cNvPr id="10" name="Text 7"/>
          <p:cNvSpPr/>
          <p:nvPr/>
        </p:nvSpPr>
        <p:spPr>
          <a:xfrm>
            <a:off x="9872067" y="4578310"/>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Track long-term mental health impacts post-pandemic. Evaluate recovery.</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405902"/>
            <a:ext cx="7556421" cy="1417677"/>
          </a:xfrm>
          <a:prstGeom prst="rect">
            <a:avLst/>
          </a:prstGeom>
          <a:noFill/>
          <a:ln/>
        </p:spPr>
        <p:txBody>
          <a:bodyPr wrap="none" lIns="0" tIns="0" rIns="0" bIns="0" rtlCol="0" anchor="t"/>
          <a:lstStyle/>
          <a:p>
            <a:pPr marL="0" indent="0" algn="ctr">
              <a:lnSpc>
                <a:spcPts val="11150"/>
              </a:lnSpc>
              <a:buNone/>
            </a:pPr>
            <a:r>
              <a:rPr lang="en-US" sz="8900" dirty="0">
                <a:solidFill>
                  <a:srgbClr val="1B1B27"/>
                </a:solidFill>
                <a:latin typeface="Raleway" pitchFamily="34" charset="0"/>
                <a:ea typeface="Raleway" pitchFamily="34" charset="-122"/>
                <a:cs typeface="Raleway" pitchFamily="34" charset="-120"/>
              </a:rPr>
              <a:t>Thank You</a:t>
            </a:r>
            <a:endParaRPr lang="en-US" sz="8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02206" y="394573"/>
            <a:ext cx="3587710" cy="448389"/>
          </a:xfrm>
          <a:prstGeom prst="rect">
            <a:avLst/>
          </a:prstGeom>
          <a:noFill/>
          <a:ln/>
        </p:spPr>
        <p:txBody>
          <a:bodyPr wrap="none" lIns="0" tIns="0" rIns="0" bIns="0" rtlCol="0" anchor="t"/>
          <a:lstStyle/>
          <a:p>
            <a:pPr marL="0" indent="0" algn="l">
              <a:lnSpc>
                <a:spcPts val="3500"/>
              </a:lnSpc>
              <a:buNone/>
            </a:pPr>
            <a:r>
              <a:rPr lang="en-US" sz="2800" dirty="0">
                <a:solidFill>
                  <a:srgbClr val="1B1B27"/>
                </a:solidFill>
                <a:latin typeface="Raleway" pitchFamily="34" charset="0"/>
                <a:ea typeface="Raleway" pitchFamily="34" charset="-122"/>
                <a:cs typeface="Raleway" pitchFamily="34" charset="-120"/>
              </a:rPr>
              <a:t>Contents</a:t>
            </a:r>
            <a:endParaRPr lang="en-US" sz="2800" dirty="0"/>
          </a:p>
        </p:txBody>
      </p:sp>
      <p:sp>
        <p:nvSpPr>
          <p:cNvPr id="3" name="Text 1"/>
          <p:cNvSpPr/>
          <p:nvPr/>
        </p:nvSpPr>
        <p:spPr>
          <a:xfrm>
            <a:off x="502206" y="1058228"/>
            <a:ext cx="13625989" cy="229552"/>
          </a:xfrm>
          <a:prstGeom prst="rect">
            <a:avLst/>
          </a:prstGeom>
          <a:noFill/>
          <a:ln/>
        </p:spPr>
        <p:txBody>
          <a:bodyPr wrap="none" lIns="0" tIns="0" rIns="0" bIns="0" rtlCol="0" anchor="t"/>
          <a:lstStyle/>
          <a:p>
            <a:pPr marL="0" indent="0" algn="l">
              <a:lnSpc>
                <a:spcPts val="1800"/>
              </a:lnSpc>
              <a:buNone/>
            </a:pPr>
            <a:r>
              <a:rPr lang="en-US" sz="1100" dirty="0">
                <a:solidFill>
                  <a:srgbClr val="3C3939"/>
                </a:solidFill>
                <a:latin typeface="Roboto" pitchFamily="34" charset="0"/>
                <a:ea typeface="Roboto" pitchFamily="34" charset="-122"/>
                <a:cs typeface="Roboto" pitchFamily="34" charset="-120"/>
              </a:rPr>
              <a:t>An overview of the presentation's structure and key topics.</a:t>
            </a:r>
            <a:endParaRPr lang="en-US" sz="1100" dirty="0"/>
          </a:p>
        </p:txBody>
      </p:sp>
      <p:sp>
        <p:nvSpPr>
          <p:cNvPr id="4" name="Shape 2"/>
          <p:cNvSpPr/>
          <p:nvPr/>
        </p:nvSpPr>
        <p:spPr>
          <a:xfrm>
            <a:off x="7307580" y="1449229"/>
            <a:ext cx="15240" cy="6386036"/>
          </a:xfrm>
          <a:prstGeom prst="roundRect">
            <a:avLst>
              <a:gd name="adj" fmla="val 395504"/>
            </a:avLst>
          </a:prstGeom>
          <a:solidFill>
            <a:srgbClr val="C7C7D0"/>
          </a:solidFill>
          <a:ln/>
        </p:spPr>
      </p:sp>
      <p:sp>
        <p:nvSpPr>
          <p:cNvPr id="5" name="Shape 3"/>
          <p:cNvSpPr/>
          <p:nvPr/>
        </p:nvSpPr>
        <p:spPr>
          <a:xfrm>
            <a:off x="6738461" y="1764506"/>
            <a:ext cx="430530" cy="15240"/>
          </a:xfrm>
          <a:prstGeom prst="roundRect">
            <a:avLst>
              <a:gd name="adj" fmla="val 395504"/>
            </a:avLst>
          </a:prstGeom>
          <a:solidFill>
            <a:srgbClr val="C7C7D0"/>
          </a:solidFill>
          <a:ln/>
        </p:spPr>
      </p:sp>
      <p:sp>
        <p:nvSpPr>
          <p:cNvPr id="6" name="Shape 4"/>
          <p:cNvSpPr/>
          <p:nvPr/>
        </p:nvSpPr>
        <p:spPr>
          <a:xfrm>
            <a:off x="7153751" y="1610678"/>
            <a:ext cx="322898" cy="322898"/>
          </a:xfrm>
          <a:prstGeom prst="roundRect">
            <a:avLst>
              <a:gd name="adj" fmla="val 18667"/>
            </a:avLst>
          </a:prstGeom>
          <a:solidFill>
            <a:srgbClr val="E1E1EA"/>
          </a:solidFill>
          <a:ln w="7620">
            <a:solidFill>
              <a:srgbClr val="C7C7D0"/>
            </a:solidFill>
            <a:prstDash val="solid"/>
          </a:ln>
        </p:spPr>
      </p:sp>
      <p:pic>
        <p:nvPicPr>
          <p:cNvPr id="7" name="Image 0" descr="preencoded.png"/>
          <p:cNvPicPr>
            <a:picLocks noChangeAspect="1"/>
          </p:cNvPicPr>
          <p:nvPr/>
        </p:nvPicPr>
        <p:blipFill>
          <a:blip r:embed="rId3"/>
          <a:stretch>
            <a:fillRect/>
          </a:stretch>
        </p:blipFill>
        <p:spPr>
          <a:xfrm>
            <a:off x="7207568" y="1637586"/>
            <a:ext cx="215265" cy="269081"/>
          </a:xfrm>
          <a:prstGeom prst="rect">
            <a:avLst/>
          </a:prstGeom>
        </p:spPr>
      </p:pic>
      <p:sp>
        <p:nvSpPr>
          <p:cNvPr id="8" name="Text 5"/>
          <p:cNvSpPr/>
          <p:nvPr/>
        </p:nvSpPr>
        <p:spPr>
          <a:xfrm>
            <a:off x="3738443" y="1592699"/>
            <a:ext cx="2859286" cy="224195"/>
          </a:xfrm>
          <a:prstGeom prst="rect">
            <a:avLst/>
          </a:prstGeom>
          <a:noFill/>
          <a:ln/>
        </p:spPr>
        <p:txBody>
          <a:bodyPr wrap="none" lIns="0" tIns="0" rIns="0" bIns="0" rtlCol="0" anchor="t"/>
          <a:lstStyle/>
          <a:p>
            <a:pPr marL="0" indent="0" algn="r">
              <a:lnSpc>
                <a:spcPts val="1750"/>
              </a:lnSpc>
              <a:buNone/>
            </a:pPr>
            <a:r>
              <a:rPr lang="en-US" sz="1400" dirty="0">
                <a:solidFill>
                  <a:srgbClr val="3C3939"/>
                </a:solidFill>
                <a:latin typeface="Raleway" pitchFamily="34" charset="0"/>
                <a:ea typeface="Raleway" pitchFamily="34" charset="-122"/>
                <a:cs typeface="Raleway" pitchFamily="34" charset="-120"/>
              </a:rPr>
              <a:t>Data Collection and Preprocessing</a:t>
            </a:r>
            <a:endParaRPr lang="en-US" sz="1400" dirty="0"/>
          </a:p>
        </p:txBody>
      </p:sp>
      <p:sp>
        <p:nvSpPr>
          <p:cNvPr id="9" name="Text 6"/>
          <p:cNvSpPr/>
          <p:nvPr/>
        </p:nvSpPr>
        <p:spPr>
          <a:xfrm>
            <a:off x="502206" y="1902976"/>
            <a:ext cx="6095524" cy="229552"/>
          </a:xfrm>
          <a:prstGeom prst="rect">
            <a:avLst/>
          </a:prstGeom>
          <a:noFill/>
          <a:ln/>
        </p:spPr>
        <p:txBody>
          <a:bodyPr wrap="none" lIns="0" tIns="0" rIns="0" bIns="0" rtlCol="0" anchor="t"/>
          <a:lstStyle/>
          <a:p>
            <a:pPr marL="0" indent="0" algn="r">
              <a:lnSpc>
                <a:spcPts val="1800"/>
              </a:lnSpc>
              <a:buNone/>
            </a:pPr>
            <a:r>
              <a:rPr lang="en-US" sz="1100" dirty="0">
                <a:solidFill>
                  <a:srgbClr val="3C3939"/>
                </a:solidFill>
                <a:latin typeface="Roboto" pitchFamily="34" charset="0"/>
                <a:ea typeface="Roboto" pitchFamily="34" charset="-122"/>
                <a:cs typeface="Roboto" pitchFamily="34" charset="-120"/>
              </a:rPr>
              <a:t>Gathering and cleaning Reddit data.</a:t>
            </a:r>
            <a:endParaRPr lang="en-US" sz="1100" dirty="0"/>
          </a:p>
        </p:txBody>
      </p:sp>
      <p:sp>
        <p:nvSpPr>
          <p:cNvPr id="10" name="Shape 7"/>
          <p:cNvSpPr/>
          <p:nvPr/>
        </p:nvSpPr>
        <p:spPr>
          <a:xfrm>
            <a:off x="7461409" y="2481977"/>
            <a:ext cx="430530" cy="15240"/>
          </a:xfrm>
          <a:prstGeom prst="roundRect">
            <a:avLst>
              <a:gd name="adj" fmla="val 395504"/>
            </a:avLst>
          </a:prstGeom>
          <a:solidFill>
            <a:srgbClr val="C7C7D0"/>
          </a:solidFill>
          <a:ln/>
        </p:spPr>
      </p:sp>
      <p:sp>
        <p:nvSpPr>
          <p:cNvPr id="11" name="Shape 8"/>
          <p:cNvSpPr/>
          <p:nvPr/>
        </p:nvSpPr>
        <p:spPr>
          <a:xfrm>
            <a:off x="7153751" y="2328148"/>
            <a:ext cx="322898" cy="322898"/>
          </a:xfrm>
          <a:prstGeom prst="roundRect">
            <a:avLst>
              <a:gd name="adj" fmla="val 18667"/>
            </a:avLst>
          </a:prstGeom>
          <a:solidFill>
            <a:srgbClr val="E1E1EA"/>
          </a:solidFill>
          <a:ln w="7620">
            <a:solidFill>
              <a:srgbClr val="C7C7D0"/>
            </a:solidFill>
            <a:prstDash val="solid"/>
          </a:ln>
        </p:spPr>
      </p:sp>
      <p:pic>
        <p:nvPicPr>
          <p:cNvPr id="12" name="Image 1" descr="preencoded.png"/>
          <p:cNvPicPr>
            <a:picLocks noChangeAspect="1"/>
          </p:cNvPicPr>
          <p:nvPr/>
        </p:nvPicPr>
        <p:blipFill>
          <a:blip r:embed="rId4"/>
          <a:stretch>
            <a:fillRect/>
          </a:stretch>
        </p:blipFill>
        <p:spPr>
          <a:xfrm>
            <a:off x="7207568" y="2355056"/>
            <a:ext cx="215265" cy="269081"/>
          </a:xfrm>
          <a:prstGeom prst="rect">
            <a:avLst/>
          </a:prstGeom>
        </p:spPr>
      </p:pic>
      <p:sp>
        <p:nvSpPr>
          <p:cNvPr id="13" name="Text 9"/>
          <p:cNvSpPr/>
          <p:nvPr/>
        </p:nvSpPr>
        <p:spPr>
          <a:xfrm>
            <a:off x="8032671" y="2310170"/>
            <a:ext cx="2661166" cy="224195"/>
          </a:xfrm>
          <a:prstGeom prst="rect">
            <a:avLst/>
          </a:prstGeom>
          <a:noFill/>
          <a:ln/>
        </p:spPr>
        <p:txBody>
          <a:bodyPr wrap="none" lIns="0" tIns="0" rIns="0" bIns="0" rtlCol="0" anchor="t"/>
          <a:lstStyle/>
          <a:p>
            <a:pPr marL="0" indent="0" algn="l">
              <a:lnSpc>
                <a:spcPts val="1750"/>
              </a:lnSpc>
              <a:buNone/>
            </a:pPr>
            <a:r>
              <a:rPr lang="en-US" sz="1400" dirty="0">
                <a:solidFill>
                  <a:srgbClr val="3C3939"/>
                </a:solidFill>
                <a:latin typeface="Raleway" pitchFamily="34" charset="0"/>
                <a:ea typeface="Raleway" pitchFamily="34" charset="-122"/>
                <a:cs typeface="Raleway" pitchFamily="34" charset="-120"/>
              </a:rPr>
              <a:t>Sentiment and Emotion Analysis</a:t>
            </a:r>
            <a:endParaRPr lang="en-US" sz="1400" dirty="0"/>
          </a:p>
        </p:txBody>
      </p:sp>
      <p:sp>
        <p:nvSpPr>
          <p:cNvPr id="14" name="Text 10"/>
          <p:cNvSpPr/>
          <p:nvPr/>
        </p:nvSpPr>
        <p:spPr>
          <a:xfrm>
            <a:off x="8032671" y="2620447"/>
            <a:ext cx="6095524" cy="229552"/>
          </a:xfrm>
          <a:prstGeom prst="rect">
            <a:avLst/>
          </a:prstGeom>
          <a:noFill/>
          <a:ln/>
        </p:spPr>
        <p:txBody>
          <a:bodyPr wrap="none" lIns="0" tIns="0" rIns="0" bIns="0" rtlCol="0" anchor="t"/>
          <a:lstStyle/>
          <a:p>
            <a:pPr marL="0" indent="0" algn="l">
              <a:lnSpc>
                <a:spcPts val="1800"/>
              </a:lnSpc>
              <a:buNone/>
            </a:pPr>
            <a:r>
              <a:rPr lang="en-US" sz="1100" dirty="0">
                <a:solidFill>
                  <a:srgbClr val="3C3939"/>
                </a:solidFill>
                <a:latin typeface="Roboto" pitchFamily="34" charset="0"/>
                <a:ea typeface="Roboto" pitchFamily="34" charset="-122"/>
                <a:cs typeface="Roboto" pitchFamily="34" charset="-120"/>
              </a:rPr>
              <a:t>Techniques and applications.</a:t>
            </a:r>
            <a:endParaRPr lang="en-US" sz="1100" dirty="0"/>
          </a:p>
        </p:txBody>
      </p:sp>
      <p:sp>
        <p:nvSpPr>
          <p:cNvPr id="15" name="Shape 11"/>
          <p:cNvSpPr/>
          <p:nvPr/>
        </p:nvSpPr>
        <p:spPr>
          <a:xfrm>
            <a:off x="6738461" y="3127653"/>
            <a:ext cx="430530" cy="15240"/>
          </a:xfrm>
          <a:prstGeom prst="roundRect">
            <a:avLst>
              <a:gd name="adj" fmla="val 395504"/>
            </a:avLst>
          </a:prstGeom>
          <a:solidFill>
            <a:srgbClr val="C7C7D0"/>
          </a:solidFill>
          <a:ln/>
        </p:spPr>
      </p:sp>
      <p:sp>
        <p:nvSpPr>
          <p:cNvPr id="16" name="Shape 12"/>
          <p:cNvSpPr/>
          <p:nvPr/>
        </p:nvSpPr>
        <p:spPr>
          <a:xfrm>
            <a:off x="7153751" y="2973824"/>
            <a:ext cx="322898" cy="322898"/>
          </a:xfrm>
          <a:prstGeom prst="roundRect">
            <a:avLst>
              <a:gd name="adj" fmla="val 18667"/>
            </a:avLst>
          </a:prstGeom>
          <a:solidFill>
            <a:srgbClr val="E1E1EA"/>
          </a:solidFill>
          <a:ln w="7620">
            <a:solidFill>
              <a:srgbClr val="C7C7D0"/>
            </a:solidFill>
            <a:prstDash val="solid"/>
          </a:ln>
        </p:spPr>
      </p:sp>
      <p:pic>
        <p:nvPicPr>
          <p:cNvPr id="17" name="Image 2" descr="preencoded.png"/>
          <p:cNvPicPr>
            <a:picLocks noChangeAspect="1"/>
          </p:cNvPicPr>
          <p:nvPr/>
        </p:nvPicPr>
        <p:blipFill>
          <a:blip r:embed="rId5"/>
          <a:stretch>
            <a:fillRect/>
          </a:stretch>
        </p:blipFill>
        <p:spPr>
          <a:xfrm>
            <a:off x="7207568" y="3000732"/>
            <a:ext cx="215265" cy="269081"/>
          </a:xfrm>
          <a:prstGeom prst="rect">
            <a:avLst/>
          </a:prstGeom>
        </p:spPr>
      </p:pic>
      <p:sp>
        <p:nvSpPr>
          <p:cNvPr id="18" name="Text 13"/>
          <p:cNvSpPr/>
          <p:nvPr/>
        </p:nvSpPr>
        <p:spPr>
          <a:xfrm>
            <a:off x="4539972" y="2955846"/>
            <a:ext cx="2057757" cy="224195"/>
          </a:xfrm>
          <a:prstGeom prst="rect">
            <a:avLst/>
          </a:prstGeom>
          <a:noFill/>
          <a:ln/>
        </p:spPr>
        <p:txBody>
          <a:bodyPr wrap="none" lIns="0" tIns="0" rIns="0" bIns="0" rtlCol="0" anchor="t"/>
          <a:lstStyle/>
          <a:p>
            <a:pPr marL="0" indent="0" algn="r">
              <a:lnSpc>
                <a:spcPts val="1750"/>
              </a:lnSpc>
              <a:buNone/>
            </a:pPr>
            <a:r>
              <a:rPr lang="en-US" sz="1400" dirty="0">
                <a:solidFill>
                  <a:srgbClr val="3C3939"/>
                </a:solidFill>
                <a:latin typeface="Raleway" pitchFamily="34" charset="0"/>
                <a:ea typeface="Raleway" pitchFamily="34" charset="-122"/>
                <a:cs typeface="Raleway" pitchFamily="34" charset="-120"/>
              </a:rPr>
              <a:t>Topic Modeling with LDA</a:t>
            </a:r>
            <a:endParaRPr lang="en-US" sz="1400" dirty="0"/>
          </a:p>
        </p:txBody>
      </p:sp>
      <p:sp>
        <p:nvSpPr>
          <p:cNvPr id="19" name="Text 14"/>
          <p:cNvSpPr/>
          <p:nvPr/>
        </p:nvSpPr>
        <p:spPr>
          <a:xfrm>
            <a:off x="502206" y="3266123"/>
            <a:ext cx="6095524" cy="229552"/>
          </a:xfrm>
          <a:prstGeom prst="rect">
            <a:avLst/>
          </a:prstGeom>
          <a:noFill/>
          <a:ln/>
        </p:spPr>
        <p:txBody>
          <a:bodyPr wrap="none" lIns="0" tIns="0" rIns="0" bIns="0" rtlCol="0" anchor="t"/>
          <a:lstStyle/>
          <a:p>
            <a:pPr marL="0" indent="0" algn="r">
              <a:lnSpc>
                <a:spcPts val="1800"/>
              </a:lnSpc>
              <a:buNone/>
            </a:pPr>
            <a:r>
              <a:rPr lang="en-US" sz="1100" dirty="0">
                <a:solidFill>
                  <a:srgbClr val="3C3939"/>
                </a:solidFill>
                <a:latin typeface="Roboto" pitchFamily="34" charset="0"/>
                <a:ea typeface="Roboto" pitchFamily="34" charset="-122"/>
                <a:cs typeface="Roboto" pitchFamily="34" charset="-120"/>
              </a:rPr>
              <a:t>Uncovering key themes.</a:t>
            </a:r>
            <a:endParaRPr lang="en-US" sz="1100" dirty="0"/>
          </a:p>
        </p:txBody>
      </p:sp>
      <p:sp>
        <p:nvSpPr>
          <p:cNvPr id="20" name="Shape 15"/>
          <p:cNvSpPr/>
          <p:nvPr/>
        </p:nvSpPr>
        <p:spPr>
          <a:xfrm>
            <a:off x="7461409" y="3773448"/>
            <a:ext cx="430530" cy="15240"/>
          </a:xfrm>
          <a:prstGeom prst="roundRect">
            <a:avLst>
              <a:gd name="adj" fmla="val 395504"/>
            </a:avLst>
          </a:prstGeom>
          <a:solidFill>
            <a:srgbClr val="C7C7D0"/>
          </a:solidFill>
          <a:ln/>
        </p:spPr>
      </p:sp>
      <p:sp>
        <p:nvSpPr>
          <p:cNvPr id="21" name="Shape 16"/>
          <p:cNvSpPr/>
          <p:nvPr/>
        </p:nvSpPr>
        <p:spPr>
          <a:xfrm>
            <a:off x="7153751" y="3619619"/>
            <a:ext cx="322898" cy="322898"/>
          </a:xfrm>
          <a:prstGeom prst="roundRect">
            <a:avLst>
              <a:gd name="adj" fmla="val 18667"/>
            </a:avLst>
          </a:prstGeom>
          <a:solidFill>
            <a:srgbClr val="E1E1EA"/>
          </a:solidFill>
          <a:ln w="7620">
            <a:solidFill>
              <a:srgbClr val="C7C7D0"/>
            </a:solidFill>
            <a:prstDash val="solid"/>
          </a:ln>
        </p:spPr>
      </p:sp>
      <p:pic>
        <p:nvPicPr>
          <p:cNvPr id="22" name="Image 3" descr="preencoded.png"/>
          <p:cNvPicPr>
            <a:picLocks noChangeAspect="1"/>
          </p:cNvPicPr>
          <p:nvPr/>
        </p:nvPicPr>
        <p:blipFill>
          <a:blip r:embed="rId6"/>
          <a:stretch>
            <a:fillRect/>
          </a:stretch>
        </p:blipFill>
        <p:spPr>
          <a:xfrm>
            <a:off x="7207568" y="3646527"/>
            <a:ext cx="215265" cy="269081"/>
          </a:xfrm>
          <a:prstGeom prst="rect">
            <a:avLst/>
          </a:prstGeom>
        </p:spPr>
      </p:pic>
      <p:sp>
        <p:nvSpPr>
          <p:cNvPr id="23" name="Text 17"/>
          <p:cNvSpPr/>
          <p:nvPr/>
        </p:nvSpPr>
        <p:spPr>
          <a:xfrm>
            <a:off x="8032671" y="3601641"/>
            <a:ext cx="2907506" cy="224195"/>
          </a:xfrm>
          <a:prstGeom prst="rect">
            <a:avLst/>
          </a:prstGeom>
          <a:noFill/>
          <a:ln/>
        </p:spPr>
        <p:txBody>
          <a:bodyPr wrap="none" lIns="0" tIns="0" rIns="0" bIns="0" rtlCol="0" anchor="t"/>
          <a:lstStyle/>
          <a:p>
            <a:pPr marL="0" indent="0" algn="l">
              <a:lnSpc>
                <a:spcPts val="1750"/>
              </a:lnSpc>
              <a:buNone/>
            </a:pPr>
            <a:r>
              <a:rPr lang="en-US" sz="1400" dirty="0">
                <a:solidFill>
                  <a:srgbClr val="3C3939"/>
                </a:solidFill>
                <a:latin typeface="Raleway" pitchFamily="34" charset="0"/>
                <a:ea typeface="Raleway" pitchFamily="34" charset="-122"/>
                <a:cs typeface="Raleway" pitchFamily="34" charset="-120"/>
              </a:rPr>
              <a:t>SBERT Embeddings and Clustering</a:t>
            </a:r>
            <a:endParaRPr lang="en-US" sz="1400" dirty="0"/>
          </a:p>
        </p:txBody>
      </p:sp>
      <p:sp>
        <p:nvSpPr>
          <p:cNvPr id="24" name="Text 18"/>
          <p:cNvSpPr/>
          <p:nvPr/>
        </p:nvSpPr>
        <p:spPr>
          <a:xfrm>
            <a:off x="8032671" y="3911918"/>
            <a:ext cx="6095524" cy="229552"/>
          </a:xfrm>
          <a:prstGeom prst="rect">
            <a:avLst/>
          </a:prstGeom>
          <a:noFill/>
          <a:ln/>
        </p:spPr>
        <p:txBody>
          <a:bodyPr wrap="none" lIns="0" tIns="0" rIns="0" bIns="0" rtlCol="0" anchor="t"/>
          <a:lstStyle/>
          <a:p>
            <a:pPr marL="0" indent="0" algn="l">
              <a:lnSpc>
                <a:spcPts val="1800"/>
              </a:lnSpc>
              <a:buNone/>
            </a:pPr>
            <a:r>
              <a:rPr lang="en-US" sz="1100" dirty="0">
                <a:solidFill>
                  <a:srgbClr val="3C3939"/>
                </a:solidFill>
                <a:latin typeface="Roboto" pitchFamily="34" charset="0"/>
                <a:ea typeface="Roboto" pitchFamily="34" charset="-122"/>
                <a:cs typeface="Roboto" pitchFamily="34" charset="-120"/>
              </a:rPr>
              <a:t>Semantic analysis of text data.</a:t>
            </a:r>
            <a:endParaRPr lang="en-US" sz="1100" dirty="0"/>
          </a:p>
        </p:txBody>
      </p:sp>
      <p:sp>
        <p:nvSpPr>
          <p:cNvPr id="25" name="Shape 19"/>
          <p:cNvSpPr/>
          <p:nvPr/>
        </p:nvSpPr>
        <p:spPr>
          <a:xfrm>
            <a:off x="6738461" y="4419243"/>
            <a:ext cx="430530" cy="15240"/>
          </a:xfrm>
          <a:prstGeom prst="roundRect">
            <a:avLst>
              <a:gd name="adj" fmla="val 395504"/>
            </a:avLst>
          </a:prstGeom>
          <a:solidFill>
            <a:srgbClr val="C7C7D0"/>
          </a:solidFill>
          <a:ln/>
        </p:spPr>
      </p:sp>
      <p:sp>
        <p:nvSpPr>
          <p:cNvPr id="26" name="Shape 20"/>
          <p:cNvSpPr/>
          <p:nvPr/>
        </p:nvSpPr>
        <p:spPr>
          <a:xfrm>
            <a:off x="7153751" y="4265414"/>
            <a:ext cx="322898" cy="322898"/>
          </a:xfrm>
          <a:prstGeom prst="roundRect">
            <a:avLst>
              <a:gd name="adj" fmla="val 18667"/>
            </a:avLst>
          </a:prstGeom>
          <a:solidFill>
            <a:srgbClr val="E1E1EA"/>
          </a:solidFill>
          <a:ln w="7620">
            <a:solidFill>
              <a:srgbClr val="C7C7D0"/>
            </a:solidFill>
            <a:prstDash val="solid"/>
          </a:ln>
        </p:spPr>
      </p:sp>
      <p:pic>
        <p:nvPicPr>
          <p:cNvPr id="27" name="Image 4" descr="preencoded.png"/>
          <p:cNvPicPr>
            <a:picLocks noChangeAspect="1"/>
          </p:cNvPicPr>
          <p:nvPr/>
        </p:nvPicPr>
        <p:blipFill>
          <a:blip r:embed="rId7"/>
          <a:stretch>
            <a:fillRect/>
          </a:stretch>
        </p:blipFill>
        <p:spPr>
          <a:xfrm>
            <a:off x="7207568" y="4292322"/>
            <a:ext cx="215265" cy="269081"/>
          </a:xfrm>
          <a:prstGeom prst="rect">
            <a:avLst/>
          </a:prstGeom>
        </p:spPr>
      </p:pic>
      <p:sp>
        <p:nvSpPr>
          <p:cNvPr id="28" name="Text 21"/>
          <p:cNvSpPr/>
          <p:nvPr/>
        </p:nvSpPr>
        <p:spPr>
          <a:xfrm>
            <a:off x="3810833" y="4247436"/>
            <a:ext cx="2786896" cy="224195"/>
          </a:xfrm>
          <a:prstGeom prst="rect">
            <a:avLst/>
          </a:prstGeom>
          <a:noFill/>
          <a:ln/>
        </p:spPr>
        <p:txBody>
          <a:bodyPr wrap="none" lIns="0" tIns="0" rIns="0" bIns="0" rtlCol="0" anchor="t"/>
          <a:lstStyle/>
          <a:p>
            <a:pPr marL="0" indent="0" algn="r">
              <a:lnSpc>
                <a:spcPts val="1750"/>
              </a:lnSpc>
              <a:buNone/>
            </a:pPr>
            <a:r>
              <a:rPr lang="en-US" sz="1400" dirty="0">
                <a:solidFill>
                  <a:srgbClr val="3C3939"/>
                </a:solidFill>
                <a:latin typeface="Raleway" pitchFamily="34" charset="0"/>
                <a:ea typeface="Raleway" pitchFamily="34" charset="-122"/>
                <a:cs typeface="Raleway" pitchFamily="34" charset="-120"/>
              </a:rPr>
              <a:t>Classification with Random Forest</a:t>
            </a:r>
            <a:endParaRPr lang="en-US" sz="1400" dirty="0"/>
          </a:p>
        </p:txBody>
      </p:sp>
      <p:sp>
        <p:nvSpPr>
          <p:cNvPr id="29" name="Text 22"/>
          <p:cNvSpPr/>
          <p:nvPr/>
        </p:nvSpPr>
        <p:spPr>
          <a:xfrm>
            <a:off x="502206" y="4557713"/>
            <a:ext cx="6095524" cy="229552"/>
          </a:xfrm>
          <a:prstGeom prst="rect">
            <a:avLst/>
          </a:prstGeom>
          <a:noFill/>
          <a:ln/>
        </p:spPr>
        <p:txBody>
          <a:bodyPr wrap="none" lIns="0" tIns="0" rIns="0" bIns="0" rtlCol="0" anchor="t"/>
          <a:lstStyle/>
          <a:p>
            <a:pPr marL="0" indent="0" algn="r">
              <a:lnSpc>
                <a:spcPts val="1800"/>
              </a:lnSpc>
              <a:buNone/>
            </a:pPr>
            <a:r>
              <a:rPr lang="en-US" sz="1100" dirty="0">
                <a:solidFill>
                  <a:srgbClr val="3C3939"/>
                </a:solidFill>
                <a:latin typeface="Roboto" pitchFamily="34" charset="0"/>
                <a:ea typeface="Roboto" pitchFamily="34" charset="-122"/>
                <a:cs typeface="Roboto" pitchFamily="34" charset="-120"/>
              </a:rPr>
              <a:t>Predictive modeling techniques.</a:t>
            </a:r>
            <a:endParaRPr lang="en-US" sz="1100" dirty="0"/>
          </a:p>
        </p:txBody>
      </p:sp>
      <p:sp>
        <p:nvSpPr>
          <p:cNvPr id="30" name="Shape 23"/>
          <p:cNvSpPr/>
          <p:nvPr/>
        </p:nvSpPr>
        <p:spPr>
          <a:xfrm>
            <a:off x="7461409" y="5065038"/>
            <a:ext cx="430530" cy="15240"/>
          </a:xfrm>
          <a:prstGeom prst="roundRect">
            <a:avLst>
              <a:gd name="adj" fmla="val 395504"/>
            </a:avLst>
          </a:prstGeom>
          <a:solidFill>
            <a:srgbClr val="C7C7D0"/>
          </a:solidFill>
          <a:ln/>
        </p:spPr>
      </p:sp>
      <p:sp>
        <p:nvSpPr>
          <p:cNvPr id="31" name="Shape 24"/>
          <p:cNvSpPr/>
          <p:nvPr/>
        </p:nvSpPr>
        <p:spPr>
          <a:xfrm>
            <a:off x="7153751" y="4911209"/>
            <a:ext cx="322898" cy="322898"/>
          </a:xfrm>
          <a:prstGeom prst="roundRect">
            <a:avLst>
              <a:gd name="adj" fmla="val 18667"/>
            </a:avLst>
          </a:prstGeom>
          <a:solidFill>
            <a:srgbClr val="E1E1EA"/>
          </a:solidFill>
          <a:ln w="7620">
            <a:solidFill>
              <a:srgbClr val="C7C7D0"/>
            </a:solidFill>
            <a:prstDash val="solid"/>
          </a:ln>
        </p:spPr>
      </p:sp>
      <p:pic>
        <p:nvPicPr>
          <p:cNvPr id="32" name="Image 5" descr="preencoded.png"/>
          <p:cNvPicPr>
            <a:picLocks noChangeAspect="1"/>
          </p:cNvPicPr>
          <p:nvPr/>
        </p:nvPicPr>
        <p:blipFill>
          <a:blip r:embed="rId8"/>
          <a:stretch>
            <a:fillRect/>
          </a:stretch>
        </p:blipFill>
        <p:spPr>
          <a:xfrm>
            <a:off x="7207568" y="4938117"/>
            <a:ext cx="215265" cy="269081"/>
          </a:xfrm>
          <a:prstGeom prst="rect">
            <a:avLst/>
          </a:prstGeom>
        </p:spPr>
      </p:pic>
      <p:sp>
        <p:nvSpPr>
          <p:cNvPr id="33" name="Text 25"/>
          <p:cNvSpPr/>
          <p:nvPr/>
        </p:nvSpPr>
        <p:spPr>
          <a:xfrm>
            <a:off x="8032671" y="4893231"/>
            <a:ext cx="3535680" cy="224195"/>
          </a:xfrm>
          <a:prstGeom prst="rect">
            <a:avLst/>
          </a:prstGeom>
          <a:noFill/>
          <a:ln/>
        </p:spPr>
        <p:txBody>
          <a:bodyPr wrap="none" lIns="0" tIns="0" rIns="0" bIns="0" rtlCol="0" anchor="t"/>
          <a:lstStyle/>
          <a:p>
            <a:pPr marL="0" indent="0" algn="l">
              <a:lnSpc>
                <a:spcPts val="1750"/>
              </a:lnSpc>
              <a:buNone/>
            </a:pPr>
            <a:r>
              <a:rPr lang="en-US" sz="1400" dirty="0">
                <a:solidFill>
                  <a:srgbClr val="3C3939"/>
                </a:solidFill>
                <a:latin typeface="Raleway" pitchFamily="34" charset="0"/>
                <a:ea typeface="Raleway" pitchFamily="34" charset="-122"/>
                <a:cs typeface="Raleway" pitchFamily="34" charset="-120"/>
              </a:rPr>
              <a:t>Sentiment Trends and Emotion Distribution</a:t>
            </a:r>
            <a:endParaRPr lang="en-US" sz="1400" dirty="0"/>
          </a:p>
        </p:txBody>
      </p:sp>
      <p:sp>
        <p:nvSpPr>
          <p:cNvPr id="34" name="Text 26"/>
          <p:cNvSpPr/>
          <p:nvPr/>
        </p:nvSpPr>
        <p:spPr>
          <a:xfrm>
            <a:off x="8032671" y="5203508"/>
            <a:ext cx="6095524" cy="229552"/>
          </a:xfrm>
          <a:prstGeom prst="rect">
            <a:avLst/>
          </a:prstGeom>
          <a:noFill/>
          <a:ln/>
        </p:spPr>
        <p:txBody>
          <a:bodyPr wrap="none" lIns="0" tIns="0" rIns="0" bIns="0" rtlCol="0" anchor="t"/>
          <a:lstStyle/>
          <a:p>
            <a:pPr marL="0" indent="0" algn="l">
              <a:lnSpc>
                <a:spcPts val="1800"/>
              </a:lnSpc>
              <a:buNone/>
            </a:pPr>
            <a:r>
              <a:rPr lang="en-US" sz="1100" dirty="0">
                <a:solidFill>
                  <a:srgbClr val="3C3939"/>
                </a:solidFill>
                <a:latin typeface="Roboto" pitchFamily="34" charset="0"/>
                <a:ea typeface="Roboto" pitchFamily="34" charset="-122"/>
                <a:cs typeface="Roboto" pitchFamily="34" charset="-120"/>
              </a:rPr>
              <a:t>Visualizing changes over time.</a:t>
            </a:r>
            <a:endParaRPr lang="en-US" sz="1100" dirty="0"/>
          </a:p>
        </p:txBody>
      </p:sp>
      <p:sp>
        <p:nvSpPr>
          <p:cNvPr id="35" name="Shape 27"/>
          <p:cNvSpPr/>
          <p:nvPr/>
        </p:nvSpPr>
        <p:spPr>
          <a:xfrm>
            <a:off x="6738461" y="5710833"/>
            <a:ext cx="430530" cy="15240"/>
          </a:xfrm>
          <a:prstGeom prst="roundRect">
            <a:avLst>
              <a:gd name="adj" fmla="val 395504"/>
            </a:avLst>
          </a:prstGeom>
          <a:solidFill>
            <a:srgbClr val="C7C7D0"/>
          </a:solidFill>
          <a:ln/>
        </p:spPr>
      </p:sp>
      <p:sp>
        <p:nvSpPr>
          <p:cNvPr id="36" name="Shape 28"/>
          <p:cNvSpPr/>
          <p:nvPr/>
        </p:nvSpPr>
        <p:spPr>
          <a:xfrm>
            <a:off x="7153751" y="5557004"/>
            <a:ext cx="322898" cy="322898"/>
          </a:xfrm>
          <a:prstGeom prst="roundRect">
            <a:avLst>
              <a:gd name="adj" fmla="val 18667"/>
            </a:avLst>
          </a:prstGeom>
          <a:solidFill>
            <a:srgbClr val="E1E1EA"/>
          </a:solidFill>
          <a:ln w="7620">
            <a:solidFill>
              <a:srgbClr val="C7C7D0"/>
            </a:solidFill>
            <a:prstDash val="solid"/>
          </a:ln>
        </p:spPr>
      </p:sp>
      <p:pic>
        <p:nvPicPr>
          <p:cNvPr id="37" name="Image 6" descr="preencoded.png"/>
          <p:cNvPicPr>
            <a:picLocks noChangeAspect="1"/>
          </p:cNvPicPr>
          <p:nvPr/>
        </p:nvPicPr>
        <p:blipFill>
          <a:blip r:embed="rId9"/>
          <a:stretch>
            <a:fillRect/>
          </a:stretch>
        </p:blipFill>
        <p:spPr>
          <a:xfrm>
            <a:off x="7207568" y="5583912"/>
            <a:ext cx="215265" cy="269081"/>
          </a:xfrm>
          <a:prstGeom prst="rect">
            <a:avLst/>
          </a:prstGeom>
        </p:spPr>
      </p:pic>
      <p:sp>
        <p:nvSpPr>
          <p:cNvPr id="38" name="Text 29"/>
          <p:cNvSpPr/>
          <p:nvPr/>
        </p:nvSpPr>
        <p:spPr>
          <a:xfrm>
            <a:off x="3703320" y="5539026"/>
            <a:ext cx="2894409" cy="224195"/>
          </a:xfrm>
          <a:prstGeom prst="rect">
            <a:avLst/>
          </a:prstGeom>
          <a:noFill/>
          <a:ln/>
        </p:spPr>
        <p:txBody>
          <a:bodyPr wrap="none" lIns="0" tIns="0" rIns="0" bIns="0" rtlCol="0" anchor="t"/>
          <a:lstStyle/>
          <a:p>
            <a:pPr marL="0" indent="0" algn="r">
              <a:lnSpc>
                <a:spcPts val="1750"/>
              </a:lnSpc>
              <a:buNone/>
            </a:pPr>
            <a:r>
              <a:rPr lang="en-US" sz="1400" dirty="0">
                <a:solidFill>
                  <a:srgbClr val="3C3939"/>
                </a:solidFill>
                <a:latin typeface="Raleway" pitchFamily="34" charset="0"/>
                <a:ea typeface="Raleway" pitchFamily="34" charset="-122"/>
                <a:cs typeface="Raleway" pitchFamily="34" charset="-120"/>
              </a:rPr>
              <a:t>UMAP Clustering and Word Clouds</a:t>
            </a:r>
            <a:endParaRPr lang="en-US" sz="1400" dirty="0"/>
          </a:p>
        </p:txBody>
      </p:sp>
      <p:sp>
        <p:nvSpPr>
          <p:cNvPr id="39" name="Text 30"/>
          <p:cNvSpPr/>
          <p:nvPr/>
        </p:nvSpPr>
        <p:spPr>
          <a:xfrm>
            <a:off x="502206" y="5849303"/>
            <a:ext cx="6095524" cy="229552"/>
          </a:xfrm>
          <a:prstGeom prst="rect">
            <a:avLst/>
          </a:prstGeom>
          <a:noFill/>
          <a:ln/>
        </p:spPr>
        <p:txBody>
          <a:bodyPr wrap="none" lIns="0" tIns="0" rIns="0" bIns="0" rtlCol="0" anchor="t"/>
          <a:lstStyle/>
          <a:p>
            <a:pPr marL="0" indent="0" algn="r">
              <a:lnSpc>
                <a:spcPts val="1800"/>
              </a:lnSpc>
              <a:buNone/>
            </a:pPr>
            <a:r>
              <a:rPr lang="en-US" sz="1100" dirty="0">
                <a:solidFill>
                  <a:srgbClr val="3C3939"/>
                </a:solidFill>
                <a:latin typeface="Roboto" pitchFamily="34" charset="0"/>
                <a:ea typeface="Roboto" pitchFamily="34" charset="-122"/>
                <a:cs typeface="Roboto" pitchFamily="34" charset="-120"/>
              </a:rPr>
              <a:t>Visualizing data relationships.</a:t>
            </a:r>
            <a:endParaRPr lang="en-US" sz="1100" dirty="0"/>
          </a:p>
        </p:txBody>
      </p:sp>
      <p:sp>
        <p:nvSpPr>
          <p:cNvPr id="40" name="Shape 31"/>
          <p:cNvSpPr/>
          <p:nvPr/>
        </p:nvSpPr>
        <p:spPr>
          <a:xfrm>
            <a:off x="7461409" y="6356628"/>
            <a:ext cx="430530" cy="15240"/>
          </a:xfrm>
          <a:prstGeom prst="roundRect">
            <a:avLst>
              <a:gd name="adj" fmla="val 395504"/>
            </a:avLst>
          </a:prstGeom>
          <a:solidFill>
            <a:srgbClr val="C7C7D0"/>
          </a:solidFill>
          <a:ln/>
        </p:spPr>
      </p:sp>
      <p:sp>
        <p:nvSpPr>
          <p:cNvPr id="41" name="Shape 32"/>
          <p:cNvSpPr/>
          <p:nvPr/>
        </p:nvSpPr>
        <p:spPr>
          <a:xfrm>
            <a:off x="7153751" y="6202799"/>
            <a:ext cx="322898" cy="322898"/>
          </a:xfrm>
          <a:prstGeom prst="roundRect">
            <a:avLst>
              <a:gd name="adj" fmla="val 18667"/>
            </a:avLst>
          </a:prstGeom>
          <a:solidFill>
            <a:srgbClr val="E1E1EA"/>
          </a:solidFill>
          <a:ln w="7620">
            <a:solidFill>
              <a:srgbClr val="C7C7D0"/>
            </a:solidFill>
            <a:prstDash val="solid"/>
          </a:ln>
        </p:spPr>
      </p:sp>
      <p:pic>
        <p:nvPicPr>
          <p:cNvPr id="42" name="Image 7" descr="preencoded.png"/>
          <p:cNvPicPr>
            <a:picLocks noChangeAspect="1"/>
          </p:cNvPicPr>
          <p:nvPr/>
        </p:nvPicPr>
        <p:blipFill>
          <a:blip r:embed="rId10"/>
          <a:stretch>
            <a:fillRect/>
          </a:stretch>
        </p:blipFill>
        <p:spPr>
          <a:xfrm>
            <a:off x="7207568" y="6229707"/>
            <a:ext cx="215265" cy="269081"/>
          </a:xfrm>
          <a:prstGeom prst="rect">
            <a:avLst/>
          </a:prstGeom>
        </p:spPr>
      </p:pic>
      <p:sp>
        <p:nvSpPr>
          <p:cNvPr id="43" name="Text 33"/>
          <p:cNvSpPr/>
          <p:nvPr/>
        </p:nvSpPr>
        <p:spPr>
          <a:xfrm>
            <a:off x="8032671" y="6184821"/>
            <a:ext cx="2246114" cy="224195"/>
          </a:xfrm>
          <a:prstGeom prst="rect">
            <a:avLst/>
          </a:prstGeom>
          <a:noFill/>
          <a:ln/>
        </p:spPr>
        <p:txBody>
          <a:bodyPr wrap="none" lIns="0" tIns="0" rIns="0" bIns="0" rtlCol="0" anchor="t"/>
          <a:lstStyle/>
          <a:p>
            <a:pPr marL="0" indent="0" algn="l">
              <a:lnSpc>
                <a:spcPts val="1750"/>
              </a:lnSpc>
              <a:buNone/>
            </a:pPr>
            <a:r>
              <a:rPr lang="en-US" sz="1400" dirty="0">
                <a:solidFill>
                  <a:srgbClr val="3C3939"/>
                </a:solidFill>
                <a:latin typeface="Raleway" pitchFamily="34" charset="0"/>
                <a:ea typeface="Raleway" pitchFamily="34" charset="-122"/>
                <a:cs typeface="Raleway" pitchFamily="34" charset="-120"/>
              </a:rPr>
              <a:t>Key Results and Discussion</a:t>
            </a:r>
            <a:endParaRPr lang="en-US" sz="1400" dirty="0"/>
          </a:p>
        </p:txBody>
      </p:sp>
      <p:sp>
        <p:nvSpPr>
          <p:cNvPr id="44" name="Text 34"/>
          <p:cNvSpPr/>
          <p:nvPr/>
        </p:nvSpPr>
        <p:spPr>
          <a:xfrm>
            <a:off x="8032671" y="6495098"/>
            <a:ext cx="6095524" cy="229552"/>
          </a:xfrm>
          <a:prstGeom prst="rect">
            <a:avLst/>
          </a:prstGeom>
          <a:noFill/>
          <a:ln/>
        </p:spPr>
        <p:txBody>
          <a:bodyPr wrap="none" lIns="0" tIns="0" rIns="0" bIns="0" rtlCol="0" anchor="t"/>
          <a:lstStyle/>
          <a:p>
            <a:pPr marL="0" indent="0" algn="l">
              <a:lnSpc>
                <a:spcPts val="1800"/>
              </a:lnSpc>
              <a:buNone/>
            </a:pPr>
            <a:r>
              <a:rPr lang="en-US" sz="1100" dirty="0">
                <a:solidFill>
                  <a:srgbClr val="3C3939"/>
                </a:solidFill>
                <a:latin typeface="Roboto" pitchFamily="34" charset="0"/>
                <a:ea typeface="Roboto" pitchFamily="34" charset="-122"/>
                <a:cs typeface="Roboto" pitchFamily="34" charset="-120"/>
              </a:rPr>
              <a:t>Insights and implications.</a:t>
            </a:r>
            <a:endParaRPr lang="en-US" sz="1100" dirty="0"/>
          </a:p>
        </p:txBody>
      </p:sp>
      <p:sp>
        <p:nvSpPr>
          <p:cNvPr id="45" name="Shape 35"/>
          <p:cNvSpPr/>
          <p:nvPr/>
        </p:nvSpPr>
        <p:spPr>
          <a:xfrm>
            <a:off x="6738461" y="7002423"/>
            <a:ext cx="430530" cy="15240"/>
          </a:xfrm>
          <a:prstGeom prst="roundRect">
            <a:avLst>
              <a:gd name="adj" fmla="val 395504"/>
            </a:avLst>
          </a:prstGeom>
          <a:solidFill>
            <a:srgbClr val="C7C7D0"/>
          </a:solidFill>
          <a:ln/>
        </p:spPr>
      </p:sp>
      <p:sp>
        <p:nvSpPr>
          <p:cNvPr id="46" name="Shape 36"/>
          <p:cNvSpPr/>
          <p:nvPr/>
        </p:nvSpPr>
        <p:spPr>
          <a:xfrm>
            <a:off x="7153751" y="6848594"/>
            <a:ext cx="322898" cy="322898"/>
          </a:xfrm>
          <a:prstGeom prst="roundRect">
            <a:avLst>
              <a:gd name="adj" fmla="val 18667"/>
            </a:avLst>
          </a:prstGeom>
          <a:solidFill>
            <a:srgbClr val="E1E1EA"/>
          </a:solidFill>
          <a:ln w="7620">
            <a:solidFill>
              <a:srgbClr val="C7C7D0"/>
            </a:solidFill>
            <a:prstDash val="solid"/>
          </a:ln>
        </p:spPr>
      </p:sp>
      <p:pic>
        <p:nvPicPr>
          <p:cNvPr id="47" name="Image 8" descr="preencoded.png"/>
          <p:cNvPicPr>
            <a:picLocks noChangeAspect="1"/>
          </p:cNvPicPr>
          <p:nvPr/>
        </p:nvPicPr>
        <p:blipFill>
          <a:blip r:embed="rId11"/>
          <a:stretch>
            <a:fillRect/>
          </a:stretch>
        </p:blipFill>
        <p:spPr>
          <a:xfrm>
            <a:off x="7207568" y="6875502"/>
            <a:ext cx="215265" cy="269081"/>
          </a:xfrm>
          <a:prstGeom prst="rect">
            <a:avLst/>
          </a:prstGeom>
        </p:spPr>
      </p:pic>
      <p:sp>
        <p:nvSpPr>
          <p:cNvPr id="48" name="Text 37"/>
          <p:cNvSpPr/>
          <p:nvPr/>
        </p:nvSpPr>
        <p:spPr>
          <a:xfrm>
            <a:off x="4249817" y="6830616"/>
            <a:ext cx="2347912" cy="224195"/>
          </a:xfrm>
          <a:prstGeom prst="rect">
            <a:avLst/>
          </a:prstGeom>
          <a:noFill/>
          <a:ln/>
        </p:spPr>
        <p:txBody>
          <a:bodyPr wrap="none" lIns="0" tIns="0" rIns="0" bIns="0" rtlCol="0" anchor="t"/>
          <a:lstStyle/>
          <a:p>
            <a:pPr marL="0" indent="0" algn="r">
              <a:lnSpc>
                <a:spcPts val="1750"/>
              </a:lnSpc>
              <a:buNone/>
            </a:pPr>
            <a:r>
              <a:rPr lang="en-US" sz="1400" dirty="0">
                <a:solidFill>
                  <a:srgbClr val="3C3939"/>
                </a:solidFill>
                <a:latin typeface="Raleway" pitchFamily="34" charset="0"/>
                <a:ea typeface="Raleway" pitchFamily="34" charset="-122"/>
                <a:cs typeface="Raleway" pitchFamily="34" charset="-120"/>
              </a:rPr>
              <a:t>Conclusion and Future Work</a:t>
            </a:r>
            <a:endParaRPr lang="en-US" sz="1400" dirty="0"/>
          </a:p>
        </p:txBody>
      </p:sp>
      <p:sp>
        <p:nvSpPr>
          <p:cNvPr id="49" name="Text 38"/>
          <p:cNvSpPr/>
          <p:nvPr/>
        </p:nvSpPr>
        <p:spPr>
          <a:xfrm>
            <a:off x="502206" y="7140893"/>
            <a:ext cx="6095524" cy="229552"/>
          </a:xfrm>
          <a:prstGeom prst="rect">
            <a:avLst/>
          </a:prstGeom>
          <a:noFill/>
          <a:ln/>
        </p:spPr>
        <p:txBody>
          <a:bodyPr wrap="none" lIns="0" tIns="0" rIns="0" bIns="0" rtlCol="0" anchor="t"/>
          <a:lstStyle/>
          <a:p>
            <a:pPr marL="0" indent="0" algn="r">
              <a:lnSpc>
                <a:spcPts val="1800"/>
              </a:lnSpc>
              <a:buNone/>
            </a:pPr>
            <a:r>
              <a:rPr lang="en-US" sz="1100" dirty="0">
                <a:solidFill>
                  <a:srgbClr val="3C3939"/>
                </a:solidFill>
                <a:latin typeface="Roboto" pitchFamily="34" charset="0"/>
                <a:ea typeface="Roboto" pitchFamily="34" charset="-122"/>
                <a:cs typeface="Roboto" pitchFamily="34" charset="-120"/>
              </a:rPr>
              <a:t>Summary and next steps.</a:t>
            </a:r>
            <a:endParaRPr lang="en-US"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77058"/>
            <a:ext cx="9041011"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Data Collection and Preprocessing</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Dataset Overview</a:t>
            </a:r>
            <a:endParaRPr lang="en-US" sz="2200" dirty="0"/>
          </a:p>
        </p:txBody>
      </p:sp>
      <p:sp>
        <p:nvSpPr>
          <p:cNvPr id="4" name="Text 2"/>
          <p:cNvSpPr/>
          <p:nvPr/>
        </p:nvSpPr>
        <p:spPr>
          <a:xfrm>
            <a:off x="793790" y="4033957"/>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We gathered Reddit posts from five mental health subreddits (depression, Anxiety, mentalhealth, SuicideWatch, bipolar) using the PRAW API. A keyword search for "covid" yielded approximately 5000 posts per subreddit, covering early 2020 to early 2025.</a:t>
            </a:r>
            <a:endParaRPr lang="en-US" sz="1750" dirty="0"/>
          </a:p>
        </p:txBody>
      </p:sp>
      <p:sp>
        <p:nvSpPr>
          <p:cNvPr id="5" name="Text 3"/>
          <p:cNvSpPr/>
          <p:nvPr/>
        </p:nvSpPr>
        <p:spPr>
          <a:xfrm>
            <a:off x="7599521" y="34528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Preprocessing Steps</a:t>
            </a:r>
            <a:endParaRPr lang="en-US" sz="2200" dirty="0"/>
          </a:p>
        </p:txBody>
      </p:sp>
      <p:sp>
        <p:nvSpPr>
          <p:cNvPr id="6" name="Text 4"/>
          <p:cNvSpPr/>
          <p:nvPr/>
        </p:nvSpPr>
        <p:spPr>
          <a:xfrm>
            <a:off x="7599521" y="4033957"/>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Data cleaning involved removing URLs, converting text to lowercase, and eliminating stopwords. Text tokenization and lemmatization were applied using Python. This rigorous process ensured the dataset was optimized for subsequent analysis.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06805"/>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Sentiment and Emotion Analysis</a:t>
            </a:r>
            <a:endParaRPr lang="en-US" sz="4450" dirty="0"/>
          </a:p>
        </p:txBody>
      </p:sp>
      <p:sp>
        <p:nvSpPr>
          <p:cNvPr id="4" name="Shape 1"/>
          <p:cNvSpPr/>
          <p:nvPr/>
        </p:nvSpPr>
        <p:spPr>
          <a:xfrm>
            <a:off x="793790" y="3119676"/>
            <a:ext cx="510302" cy="510302"/>
          </a:xfrm>
          <a:prstGeom prst="roundRect">
            <a:avLst>
              <a:gd name="adj" fmla="val 18669"/>
            </a:avLst>
          </a:prstGeom>
          <a:solidFill>
            <a:srgbClr val="E1E1EA"/>
          </a:solidFill>
          <a:ln w="7620">
            <a:solidFill>
              <a:srgbClr val="C7C7D0"/>
            </a:solidFill>
            <a:prstDash val="solid"/>
          </a:ln>
        </p:spPr>
      </p:sp>
      <p:sp>
        <p:nvSpPr>
          <p:cNvPr id="5" name="Text 2"/>
          <p:cNvSpPr/>
          <p:nvPr/>
        </p:nvSpPr>
        <p:spPr>
          <a:xfrm>
            <a:off x="878860" y="316218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1</a:t>
            </a:r>
            <a:endParaRPr lang="en-US" sz="2650" dirty="0"/>
          </a:p>
        </p:txBody>
      </p:sp>
      <p:sp>
        <p:nvSpPr>
          <p:cNvPr id="6" name="Text 3"/>
          <p:cNvSpPr/>
          <p:nvPr/>
        </p:nvSpPr>
        <p:spPr>
          <a:xfrm>
            <a:off x="1530906" y="311967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Sentiment Scoring</a:t>
            </a:r>
            <a:endParaRPr lang="en-US" sz="2200" dirty="0"/>
          </a:p>
        </p:txBody>
      </p:sp>
      <p:sp>
        <p:nvSpPr>
          <p:cNvPr id="7" name="Text 4"/>
          <p:cNvSpPr/>
          <p:nvPr/>
        </p:nvSpPr>
        <p:spPr>
          <a:xfrm>
            <a:off x="1530906" y="3610094"/>
            <a:ext cx="6819305"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Sentiment scores were derived using the syuzhet package in R, employing lexicons such as Bing, Afinn, and Syuzhet. This provided a nuanced understanding of the emotional tone in the posts.</a:t>
            </a:r>
            <a:endParaRPr lang="en-US" sz="1750" dirty="0"/>
          </a:p>
        </p:txBody>
      </p:sp>
      <p:sp>
        <p:nvSpPr>
          <p:cNvPr id="8" name="Shape 5"/>
          <p:cNvSpPr/>
          <p:nvPr/>
        </p:nvSpPr>
        <p:spPr>
          <a:xfrm>
            <a:off x="793790" y="5180767"/>
            <a:ext cx="510302" cy="510302"/>
          </a:xfrm>
          <a:prstGeom prst="roundRect">
            <a:avLst>
              <a:gd name="adj" fmla="val 18669"/>
            </a:avLst>
          </a:prstGeom>
          <a:solidFill>
            <a:srgbClr val="E1E1EA"/>
          </a:solidFill>
          <a:ln w="7620">
            <a:solidFill>
              <a:srgbClr val="C7C7D0"/>
            </a:solidFill>
            <a:prstDash val="solid"/>
          </a:ln>
        </p:spPr>
      </p:sp>
      <p:sp>
        <p:nvSpPr>
          <p:cNvPr id="9" name="Text 6"/>
          <p:cNvSpPr/>
          <p:nvPr/>
        </p:nvSpPr>
        <p:spPr>
          <a:xfrm>
            <a:off x="878860" y="522327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2</a:t>
            </a:r>
            <a:endParaRPr lang="en-US" sz="2650" dirty="0"/>
          </a:p>
        </p:txBody>
      </p:sp>
      <p:sp>
        <p:nvSpPr>
          <p:cNvPr id="10" name="Text 7"/>
          <p:cNvSpPr/>
          <p:nvPr/>
        </p:nvSpPr>
        <p:spPr>
          <a:xfrm>
            <a:off x="1530906" y="5180767"/>
            <a:ext cx="2876788"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Emotion Classification</a:t>
            </a:r>
            <a:endParaRPr lang="en-US" sz="2200" dirty="0"/>
          </a:p>
        </p:txBody>
      </p:sp>
      <p:sp>
        <p:nvSpPr>
          <p:cNvPr id="11" name="Text 8"/>
          <p:cNvSpPr/>
          <p:nvPr/>
        </p:nvSpPr>
        <p:spPr>
          <a:xfrm>
            <a:off x="1530906" y="5671185"/>
            <a:ext cx="6819305"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Emotional classification was performed using the NRC Emotion Lexicon, which yielded scores for emotions such as joy, sadness, trust, and fear. This allowed us to identify dominant emotions within each subreddit.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27377"/>
          </a:xfrm>
          <a:prstGeom prst="rect">
            <a:avLst/>
          </a:prstGeom>
        </p:spPr>
      </p:pic>
      <p:sp>
        <p:nvSpPr>
          <p:cNvPr id="3" name="Text 0"/>
          <p:cNvSpPr/>
          <p:nvPr/>
        </p:nvSpPr>
        <p:spPr>
          <a:xfrm>
            <a:off x="791647" y="3449836"/>
            <a:ext cx="13047107" cy="141374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Topic Modeling with Latent Dirichlet Allocation (LDA)</a:t>
            </a:r>
            <a:endParaRPr lang="en-US" sz="4450" dirty="0"/>
          </a:p>
        </p:txBody>
      </p:sp>
      <p:sp>
        <p:nvSpPr>
          <p:cNvPr id="4" name="Shape 1"/>
          <p:cNvSpPr/>
          <p:nvPr/>
        </p:nvSpPr>
        <p:spPr>
          <a:xfrm>
            <a:off x="791647" y="5202793"/>
            <a:ext cx="6410563" cy="2404229"/>
          </a:xfrm>
          <a:prstGeom prst="roundRect">
            <a:avLst>
              <a:gd name="adj" fmla="val 3952"/>
            </a:avLst>
          </a:prstGeom>
          <a:solidFill>
            <a:srgbClr val="E1E1EA"/>
          </a:solidFill>
          <a:ln w="7620">
            <a:solidFill>
              <a:srgbClr val="C7C7D0"/>
            </a:solidFill>
            <a:prstDash val="solid"/>
          </a:ln>
        </p:spPr>
      </p:sp>
      <p:sp>
        <p:nvSpPr>
          <p:cNvPr id="5" name="Text 2"/>
          <p:cNvSpPr/>
          <p:nvPr/>
        </p:nvSpPr>
        <p:spPr>
          <a:xfrm>
            <a:off x="1025366" y="5436513"/>
            <a:ext cx="2827377" cy="353378"/>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Dominant Themes</a:t>
            </a:r>
            <a:endParaRPr lang="en-US" sz="2200" dirty="0"/>
          </a:p>
        </p:txBody>
      </p:sp>
      <p:sp>
        <p:nvSpPr>
          <p:cNvPr id="6" name="Text 3"/>
          <p:cNvSpPr/>
          <p:nvPr/>
        </p:nvSpPr>
        <p:spPr>
          <a:xfrm>
            <a:off x="1025366" y="5925502"/>
            <a:ext cx="5943124" cy="1447800"/>
          </a:xfrm>
          <a:prstGeom prst="rect">
            <a:avLst/>
          </a:prstGeom>
          <a:noFill/>
          <a:ln/>
        </p:spPr>
        <p:txBody>
          <a:bodyPr wrap="square" lIns="0" tIns="0" rIns="0" bIns="0" rtlCol="0" anchor="t"/>
          <a:lstStyle/>
          <a:p>
            <a:pPr marL="0" indent="0" algn="l">
              <a:lnSpc>
                <a:spcPts val="2800"/>
              </a:lnSpc>
              <a:buNone/>
            </a:pPr>
            <a:r>
              <a:rPr lang="en-US" sz="1750" dirty="0">
                <a:solidFill>
                  <a:srgbClr val="3C3939"/>
                </a:solidFill>
                <a:latin typeface="Roboto" pitchFamily="34" charset="0"/>
                <a:ea typeface="Roboto" pitchFamily="34" charset="-122"/>
                <a:cs typeface="Roboto" pitchFamily="34" charset="-120"/>
              </a:rPr>
              <a:t>LDA extracted key themes such as anxiety, job loss, emotional dysregulation, and medication effects across subreddits. These themes highlight the most pressing concerns during the pandemic.</a:t>
            </a:r>
            <a:endParaRPr lang="en-US" sz="1750" dirty="0"/>
          </a:p>
        </p:txBody>
      </p:sp>
      <p:sp>
        <p:nvSpPr>
          <p:cNvPr id="7" name="Shape 4"/>
          <p:cNvSpPr/>
          <p:nvPr/>
        </p:nvSpPr>
        <p:spPr>
          <a:xfrm>
            <a:off x="7428309" y="5202793"/>
            <a:ext cx="6410563" cy="2404229"/>
          </a:xfrm>
          <a:prstGeom prst="roundRect">
            <a:avLst>
              <a:gd name="adj" fmla="val 3952"/>
            </a:avLst>
          </a:prstGeom>
          <a:solidFill>
            <a:srgbClr val="E1E1EA"/>
          </a:solidFill>
          <a:ln w="7620">
            <a:solidFill>
              <a:srgbClr val="C7C7D0"/>
            </a:solidFill>
            <a:prstDash val="solid"/>
          </a:ln>
        </p:spPr>
      </p:sp>
      <p:sp>
        <p:nvSpPr>
          <p:cNvPr id="8" name="Text 5"/>
          <p:cNvSpPr/>
          <p:nvPr/>
        </p:nvSpPr>
        <p:spPr>
          <a:xfrm>
            <a:off x="7662029" y="5436513"/>
            <a:ext cx="2827377" cy="353378"/>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Coherence Scores</a:t>
            </a:r>
            <a:endParaRPr lang="en-US" sz="2200" dirty="0"/>
          </a:p>
        </p:txBody>
      </p:sp>
      <p:sp>
        <p:nvSpPr>
          <p:cNvPr id="9" name="Text 6"/>
          <p:cNvSpPr/>
          <p:nvPr/>
        </p:nvSpPr>
        <p:spPr>
          <a:xfrm>
            <a:off x="7662029" y="5925502"/>
            <a:ext cx="5943124" cy="1085850"/>
          </a:xfrm>
          <a:prstGeom prst="rect">
            <a:avLst/>
          </a:prstGeom>
          <a:noFill/>
          <a:ln/>
        </p:spPr>
        <p:txBody>
          <a:bodyPr wrap="square" lIns="0" tIns="0" rIns="0" bIns="0" rtlCol="0" anchor="t"/>
          <a:lstStyle/>
          <a:p>
            <a:pPr marL="0" indent="0" algn="l">
              <a:lnSpc>
                <a:spcPts val="2800"/>
              </a:lnSpc>
              <a:buNone/>
            </a:pPr>
            <a:r>
              <a:rPr lang="en-US" sz="1750" dirty="0">
                <a:solidFill>
                  <a:srgbClr val="3C3939"/>
                </a:solidFill>
                <a:latin typeface="Roboto" pitchFamily="34" charset="0"/>
                <a:ea typeface="Roboto" pitchFamily="34" charset="-122"/>
                <a:cs typeface="Roboto" pitchFamily="34" charset="-120"/>
              </a:rPr>
              <a:t>The number of topics per subreddit was determined using coherence scores, ensuring the identified topics were both meaningful and representative of the discussions.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9700" y="538639"/>
            <a:ext cx="7777401" cy="1220391"/>
          </a:xfrm>
          <a:prstGeom prst="rect">
            <a:avLst/>
          </a:prstGeom>
          <a:noFill/>
          <a:ln/>
        </p:spPr>
        <p:txBody>
          <a:bodyPr wrap="square" lIns="0" tIns="0" rIns="0" bIns="0" rtlCol="0" anchor="t"/>
          <a:lstStyle/>
          <a:p>
            <a:pPr marL="0" indent="0" algn="l">
              <a:lnSpc>
                <a:spcPts val="4800"/>
              </a:lnSpc>
              <a:buNone/>
            </a:pPr>
            <a:r>
              <a:rPr lang="en-US" sz="3800" dirty="0">
                <a:solidFill>
                  <a:srgbClr val="1B1B27"/>
                </a:solidFill>
                <a:latin typeface="Raleway" pitchFamily="34" charset="0"/>
                <a:ea typeface="Raleway" pitchFamily="34" charset="-122"/>
                <a:cs typeface="Raleway" pitchFamily="34" charset="-120"/>
              </a:rPr>
              <a:t>SBERT Embeddings and Clustering</a:t>
            </a:r>
            <a:endParaRPr lang="en-US" sz="3800" dirty="0"/>
          </a:p>
        </p:txBody>
      </p:sp>
      <p:sp>
        <p:nvSpPr>
          <p:cNvPr id="4" name="Shape 1"/>
          <p:cNvSpPr/>
          <p:nvPr/>
        </p:nvSpPr>
        <p:spPr>
          <a:xfrm>
            <a:off x="6389251" y="2051804"/>
            <a:ext cx="22860" cy="5639157"/>
          </a:xfrm>
          <a:prstGeom prst="roundRect">
            <a:avLst>
              <a:gd name="adj" fmla="val 358743"/>
            </a:avLst>
          </a:prstGeom>
          <a:solidFill>
            <a:srgbClr val="C7C7D0"/>
          </a:solidFill>
          <a:ln/>
        </p:spPr>
      </p:sp>
      <p:sp>
        <p:nvSpPr>
          <p:cNvPr id="5" name="Shape 2"/>
          <p:cNvSpPr/>
          <p:nvPr/>
        </p:nvSpPr>
        <p:spPr>
          <a:xfrm>
            <a:off x="6586002" y="2479477"/>
            <a:ext cx="585668" cy="22860"/>
          </a:xfrm>
          <a:prstGeom prst="roundRect">
            <a:avLst>
              <a:gd name="adj" fmla="val 358743"/>
            </a:avLst>
          </a:prstGeom>
          <a:solidFill>
            <a:srgbClr val="C7C7D0"/>
          </a:solidFill>
          <a:ln/>
        </p:spPr>
      </p:sp>
      <p:sp>
        <p:nvSpPr>
          <p:cNvPr id="6" name="Shape 3"/>
          <p:cNvSpPr/>
          <p:nvPr/>
        </p:nvSpPr>
        <p:spPr>
          <a:xfrm>
            <a:off x="6169640" y="2271355"/>
            <a:ext cx="439222" cy="439222"/>
          </a:xfrm>
          <a:prstGeom prst="roundRect">
            <a:avLst>
              <a:gd name="adj" fmla="val 18671"/>
            </a:avLst>
          </a:prstGeom>
          <a:solidFill>
            <a:srgbClr val="E1E1EA"/>
          </a:solidFill>
          <a:ln w="7620">
            <a:solidFill>
              <a:srgbClr val="C7C7D0"/>
            </a:solidFill>
            <a:prstDash val="solid"/>
          </a:ln>
        </p:spPr>
      </p:sp>
      <p:sp>
        <p:nvSpPr>
          <p:cNvPr id="7" name="Text 4"/>
          <p:cNvSpPr/>
          <p:nvPr/>
        </p:nvSpPr>
        <p:spPr>
          <a:xfrm>
            <a:off x="6242804" y="2307908"/>
            <a:ext cx="292775" cy="365998"/>
          </a:xfrm>
          <a:prstGeom prst="rect">
            <a:avLst/>
          </a:prstGeom>
          <a:noFill/>
          <a:ln/>
        </p:spPr>
        <p:txBody>
          <a:bodyPr wrap="none" lIns="0" tIns="0" rIns="0" bIns="0" rtlCol="0" anchor="t"/>
          <a:lstStyle/>
          <a:p>
            <a:pPr marL="0" indent="0" algn="ctr">
              <a:lnSpc>
                <a:spcPts val="2300"/>
              </a:lnSpc>
              <a:buNone/>
            </a:pPr>
            <a:r>
              <a:rPr lang="en-US" sz="2300" dirty="0">
                <a:solidFill>
                  <a:srgbClr val="3C3939"/>
                </a:solidFill>
                <a:latin typeface="Raleway" pitchFamily="34" charset="0"/>
                <a:ea typeface="Raleway" pitchFamily="34" charset="-122"/>
                <a:cs typeface="Raleway" pitchFamily="34" charset="-120"/>
              </a:rPr>
              <a:t>1</a:t>
            </a:r>
            <a:endParaRPr lang="en-US" sz="2300" dirty="0"/>
          </a:p>
        </p:txBody>
      </p:sp>
      <p:sp>
        <p:nvSpPr>
          <p:cNvPr id="8" name="Text 5"/>
          <p:cNvSpPr/>
          <p:nvPr/>
        </p:nvSpPr>
        <p:spPr>
          <a:xfrm>
            <a:off x="7365563" y="2246948"/>
            <a:ext cx="2440662" cy="305038"/>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Text Embeddings</a:t>
            </a:r>
            <a:endParaRPr lang="en-US" sz="1900" dirty="0"/>
          </a:p>
        </p:txBody>
      </p:sp>
      <p:sp>
        <p:nvSpPr>
          <p:cNvPr id="9" name="Text 6"/>
          <p:cNvSpPr/>
          <p:nvPr/>
        </p:nvSpPr>
        <p:spPr>
          <a:xfrm>
            <a:off x="7365563" y="2669024"/>
            <a:ext cx="6581537" cy="937260"/>
          </a:xfrm>
          <a:prstGeom prst="rect">
            <a:avLst/>
          </a:prstGeom>
          <a:noFill/>
          <a:ln/>
        </p:spPr>
        <p:txBody>
          <a:bodyPr wrap="square" lIns="0" tIns="0" rIns="0" bIns="0" rtlCol="0" anchor="t"/>
          <a:lstStyle/>
          <a:p>
            <a:pPr marL="0" indent="0" algn="l">
              <a:lnSpc>
                <a:spcPts val="2450"/>
              </a:lnSpc>
              <a:buNone/>
            </a:pPr>
            <a:r>
              <a:rPr lang="en-US" sz="1500" dirty="0">
                <a:solidFill>
                  <a:srgbClr val="3C3939"/>
                </a:solidFill>
                <a:latin typeface="Roboto" pitchFamily="34" charset="0"/>
                <a:ea typeface="Roboto" pitchFamily="34" charset="-122"/>
                <a:cs typeface="Roboto" pitchFamily="34" charset="-120"/>
              </a:rPr>
              <a:t>SBERT (all-MiniLM-L6-v2 model) generated text embeddings, capturing semantic information from the Reddit posts. This facilitated advanced clustering and analysis.</a:t>
            </a:r>
            <a:endParaRPr lang="en-US" sz="1500" dirty="0"/>
          </a:p>
        </p:txBody>
      </p:sp>
      <p:sp>
        <p:nvSpPr>
          <p:cNvPr id="10" name="Shape 7"/>
          <p:cNvSpPr/>
          <p:nvPr/>
        </p:nvSpPr>
        <p:spPr>
          <a:xfrm>
            <a:off x="6586002" y="4424243"/>
            <a:ext cx="585668" cy="22860"/>
          </a:xfrm>
          <a:prstGeom prst="roundRect">
            <a:avLst>
              <a:gd name="adj" fmla="val 358743"/>
            </a:avLst>
          </a:prstGeom>
          <a:solidFill>
            <a:srgbClr val="C7C7D0"/>
          </a:solidFill>
          <a:ln/>
        </p:spPr>
      </p:sp>
      <p:sp>
        <p:nvSpPr>
          <p:cNvPr id="11" name="Shape 8"/>
          <p:cNvSpPr/>
          <p:nvPr/>
        </p:nvSpPr>
        <p:spPr>
          <a:xfrm>
            <a:off x="6169640" y="4216122"/>
            <a:ext cx="439222" cy="439222"/>
          </a:xfrm>
          <a:prstGeom prst="roundRect">
            <a:avLst>
              <a:gd name="adj" fmla="val 18671"/>
            </a:avLst>
          </a:prstGeom>
          <a:solidFill>
            <a:srgbClr val="E1E1EA"/>
          </a:solidFill>
          <a:ln w="7620">
            <a:solidFill>
              <a:srgbClr val="C7C7D0"/>
            </a:solidFill>
            <a:prstDash val="solid"/>
          </a:ln>
        </p:spPr>
      </p:sp>
      <p:sp>
        <p:nvSpPr>
          <p:cNvPr id="12" name="Text 9"/>
          <p:cNvSpPr/>
          <p:nvPr/>
        </p:nvSpPr>
        <p:spPr>
          <a:xfrm>
            <a:off x="6242804" y="4252674"/>
            <a:ext cx="292775" cy="365998"/>
          </a:xfrm>
          <a:prstGeom prst="rect">
            <a:avLst/>
          </a:prstGeom>
          <a:noFill/>
          <a:ln/>
        </p:spPr>
        <p:txBody>
          <a:bodyPr wrap="none" lIns="0" tIns="0" rIns="0" bIns="0" rtlCol="0" anchor="t"/>
          <a:lstStyle/>
          <a:p>
            <a:pPr marL="0" indent="0" algn="ctr">
              <a:lnSpc>
                <a:spcPts val="2300"/>
              </a:lnSpc>
              <a:buNone/>
            </a:pPr>
            <a:r>
              <a:rPr lang="en-US" sz="2300" dirty="0">
                <a:solidFill>
                  <a:srgbClr val="3C3939"/>
                </a:solidFill>
                <a:latin typeface="Raleway" pitchFamily="34" charset="0"/>
                <a:ea typeface="Raleway" pitchFamily="34" charset="-122"/>
                <a:cs typeface="Raleway" pitchFamily="34" charset="-120"/>
              </a:rPr>
              <a:t>2</a:t>
            </a:r>
            <a:endParaRPr lang="en-US" sz="2300" dirty="0"/>
          </a:p>
        </p:txBody>
      </p:sp>
      <p:sp>
        <p:nvSpPr>
          <p:cNvPr id="13" name="Text 10"/>
          <p:cNvSpPr/>
          <p:nvPr/>
        </p:nvSpPr>
        <p:spPr>
          <a:xfrm>
            <a:off x="7365563" y="4191714"/>
            <a:ext cx="2869287" cy="305038"/>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Dimensionality Reduction</a:t>
            </a:r>
            <a:endParaRPr lang="en-US" sz="1900" dirty="0"/>
          </a:p>
        </p:txBody>
      </p:sp>
      <p:sp>
        <p:nvSpPr>
          <p:cNvPr id="14" name="Text 11"/>
          <p:cNvSpPr/>
          <p:nvPr/>
        </p:nvSpPr>
        <p:spPr>
          <a:xfrm>
            <a:off x="7365563" y="4613791"/>
            <a:ext cx="6581537" cy="937260"/>
          </a:xfrm>
          <a:prstGeom prst="rect">
            <a:avLst/>
          </a:prstGeom>
          <a:noFill/>
          <a:ln/>
        </p:spPr>
        <p:txBody>
          <a:bodyPr wrap="square" lIns="0" tIns="0" rIns="0" bIns="0" rtlCol="0" anchor="t"/>
          <a:lstStyle/>
          <a:p>
            <a:pPr marL="0" indent="0" algn="l">
              <a:lnSpc>
                <a:spcPts val="2450"/>
              </a:lnSpc>
              <a:buNone/>
            </a:pPr>
            <a:r>
              <a:rPr lang="en-US" sz="1500" dirty="0">
                <a:solidFill>
                  <a:srgbClr val="3C3939"/>
                </a:solidFill>
                <a:latin typeface="Roboto" pitchFamily="34" charset="0"/>
                <a:ea typeface="Roboto" pitchFamily="34" charset="-122"/>
                <a:cs typeface="Roboto" pitchFamily="34" charset="-120"/>
              </a:rPr>
              <a:t>UMAP reduced dimensionality, enabling clearer visualization and more effective clustering. This step was crucial for identifying latent structures in the data.</a:t>
            </a:r>
            <a:endParaRPr lang="en-US" sz="1500" dirty="0"/>
          </a:p>
        </p:txBody>
      </p:sp>
      <p:sp>
        <p:nvSpPr>
          <p:cNvPr id="15" name="Shape 12"/>
          <p:cNvSpPr/>
          <p:nvPr/>
        </p:nvSpPr>
        <p:spPr>
          <a:xfrm>
            <a:off x="6586002" y="6369010"/>
            <a:ext cx="585668" cy="22860"/>
          </a:xfrm>
          <a:prstGeom prst="roundRect">
            <a:avLst>
              <a:gd name="adj" fmla="val 358743"/>
            </a:avLst>
          </a:prstGeom>
          <a:solidFill>
            <a:srgbClr val="C7C7D0"/>
          </a:solidFill>
          <a:ln/>
        </p:spPr>
      </p:sp>
      <p:sp>
        <p:nvSpPr>
          <p:cNvPr id="16" name="Shape 13"/>
          <p:cNvSpPr/>
          <p:nvPr/>
        </p:nvSpPr>
        <p:spPr>
          <a:xfrm>
            <a:off x="6169640" y="6160889"/>
            <a:ext cx="439222" cy="439222"/>
          </a:xfrm>
          <a:prstGeom prst="roundRect">
            <a:avLst>
              <a:gd name="adj" fmla="val 18671"/>
            </a:avLst>
          </a:prstGeom>
          <a:solidFill>
            <a:srgbClr val="E1E1EA"/>
          </a:solidFill>
          <a:ln w="7620">
            <a:solidFill>
              <a:srgbClr val="C7C7D0"/>
            </a:solidFill>
            <a:prstDash val="solid"/>
          </a:ln>
        </p:spPr>
      </p:sp>
      <p:sp>
        <p:nvSpPr>
          <p:cNvPr id="17" name="Text 14"/>
          <p:cNvSpPr/>
          <p:nvPr/>
        </p:nvSpPr>
        <p:spPr>
          <a:xfrm>
            <a:off x="6242804" y="6197441"/>
            <a:ext cx="292775" cy="365998"/>
          </a:xfrm>
          <a:prstGeom prst="rect">
            <a:avLst/>
          </a:prstGeom>
          <a:noFill/>
          <a:ln/>
        </p:spPr>
        <p:txBody>
          <a:bodyPr wrap="none" lIns="0" tIns="0" rIns="0" bIns="0" rtlCol="0" anchor="t"/>
          <a:lstStyle/>
          <a:p>
            <a:pPr marL="0" indent="0" algn="ctr">
              <a:lnSpc>
                <a:spcPts val="2300"/>
              </a:lnSpc>
              <a:buNone/>
            </a:pPr>
            <a:r>
              <a:rPr lang="en-US" sz="2300" dirty="0">
                <a:solidFill>
                  <a:srgbClr val="3C3939"/>
                </a:solidFill>
                <a:latin typeface="Raleway" pitchFamily="34" charset="0"/>
                <a:ea typeface="Raleway" pitchFamily="34" charset="-122"/>
                <a:cs typeface="Raleway" pitchFamily="34" charset="-120"/>
              </a:rPr>
              <a:t>3</a:t>
            </a:r>
            <a:endParaRPr lang="en-US" sz="2300" dirty="0"/>
          </a:p>
        </p:txBody>
      </p:sp>
      <p:sp>
        <p:nvSpPr>
          <p:cNvPr id="18" name="Text 15"/>
          <p:cNvSpPr/>
          <p:nvPr/>
        </p:nvSpPr>
        <p:spPr>
          <a:xfrm>
            <a:off x="7365563" y="6136481"/>
            <a:ext cx="2875836" cy="305038"/>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Agglomerative Clustering</a:t>
            </a:r>
            <a:endParaRPr lang="en-US" sz="1900" dirty="0"/>
          </a:p>
        </p:txBody>
      </p:sp>
      <p:sp>
        <p:nvSpPr>
          <p:cNvPr id="19" name="Text 16"/>
          <p:cNvSpPr/>
          <p:nvPr/>
        </p:nvSpPr>
        <p:spPr>
          <a:xfrm>
            <a:off x="7365563" y="6558558"/>
            <a:ext cx="6581537" cy="937260"/>
          </a:xfrm>
          <a:prstGeom prst="rect">
            <a:avLst/>
          </a:prstGeom>
          <a:noFill/>
          <a:ln/>
        </p:spPr>
        <p:txBody>
          <a:bodyPr wrap="square" lIns="0" tIns="0" rIns="0" bIns="0" rtlCol="0" anchor="t"/>
          <a:lstStyle/>
          <a:p>
            <a:pPr marL="0" indent="0" algn="l">
              <a:lnSpc>
                <a:spcPts val="2450"/>
              </a:lnSpc>
              <a:buNone/>
            </a:pPr>
            <a:r>
              <a:rPr lang="en-US" sz="1500" dirty="0">
                <a:solidFill>
                  <a:srgbClr val="3C3939"/>
                </a:solidFill>
                <a:latin typeface="Roboto" pitchFamily="34" charset="0"/>
                <a:ea typeface="Roboto" pitchFamily="34" charset="-122"/>
                <a:cs typeface="Roboto" pitchFamily="34" charset="-120"/>
              </a:rPr>
              <a:t>Agglomerative Clustering (Ward linkage) identified five distinct clusters, each representing underlying themes in the discussions. These clusters provided a nuanced understanding of the mental health landscape.</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9375"/>
          </a:xfrm>
          <a:prstGeom prst="rect">
            <a:avLst/>
          </a:prstGeom>
        </p:spPr>
      </p:pic>
      <p:sp>
        <p:nvSpPr>
          <p:cNvPr id="3" name="Text 0"/>
          <p:cNvSpPr/>
          <p:nvPr/>
        </p:nvSpPr>
        <p:spPr>
          <a:xfrm>
            <a:off x="733425" y="3361730"/>
            <a:ext cx="8142089" cy="654844"/>
          </a:xfrm>
          <a:prstGeom prst="rect">
            <a:avLst/>
          </a:prstGeom>
          <a:noFill/>
          <a:ln/>
        </p:spPr>
        <p:txBody>
          <a:bodyPr wrap="none" lIns="0" tIns="0" rIns="0" bIns="0" rtlCol="0" anchor="t"/>
          <a:lstStyle/>
          <a:p>
            <a:pPr marL="0" indent="0" algn="l">
              <a:lnSpc>
                <a:spcPts val="5150"/>
              </a:lnSpc>
              <a:buNone/>
            </a:pPr>
            <a:r>
              <a:rPr lang="en-US" sz="4100" dirty="0">
                <a:solidFill>
                  <a:srgbClr val="1B1B27"/>
                </a:solidFill>
                <a:latin typeface="Raleway" pitchFamily="34" charset="0"/>
                <a:ea typeface="Raleway" pitchFamily="34" charset="-122"/>
                <a:cs typeface="Raleway" pitchFamily="34" charset="-120"/>
              </a:rPr>
              <a:t>Classification with Random Forest</a:t>
            </a:r>
            <a:endParaRPr lang="en-US" sz="4100" dirty="0"/>
          </a:p>
        </p:txBody>
      </p:sp>
      <p:pic>
        <p:nvPicPr>
          <p:cNvPr id="4" name="Image 1" descr="preencoded.png"/>
          <p:cNvPicPr>
            <a:picLocks noChangeAspect="1"/>
          </p:cNvPicPr>
          <p:nvPr/>
        </p:nvPicPr>
        <p:blipFill>
          <a:blip r:embed="rId4"/>
          <a:stretch>
            <a:fillRect/>
          </a:stretch>
        </p:blipFill>
        <p:spPr>
          <a:xfrm>
            <a:off x="733425" y="4330898"/>
            <a:ext cx="4387810" cy="838200"/>
          </a:xfrm>
          <a:prstGeom prst="rect">
            <a:avLst/>
          </a:prstGeom>
        </p:spPr>
      </p:pic>
      <p:sp>
        <p:nvSpPr>
          <p:cNvPr id="5" name="Text 1"/>
          <p:cNvSpPr/>
          <p:nvPr/>
        </p:nvSpPr>
        <p:spPr>
          <a:xfrm>
            <a:off x="942975" y="5483423"/>
            <a:ext cx="2619375" cy="327422"/>
          </a:xfrm>
          <a:prstGeom prst="rect">
            <a:avLst/>
          </a:prstGeom>
          <a:noFill/>
          <a:ln/>
        </p:spPr>
        <p:txBody>
          <a:bodyPr wrap="none" lIns="0" tIns="0" rIns="0" bIns="0" rtlCol="0" anchor="t"/>
          <a:lstStyle/>
          <a:p>
            <a:pPr marL="0" indent="0" algn="l">
              <a:lnSpc>
                <a:spcPts val="2550"/>
              </a:lnSpc>
              <a:buNone/>
            </a:pPr>
            <a:r>
              <a:rPr lang="en-US" sz="2050" dirty="0">
                <a:solidFill>
                  <a:srgbClr val="3C3939"/>
                </a:solidFill>
                <a:latin typeface="Raleway" pitchFamily="34" charset="0"/>
                <a:ea typeface="Raleway" pitchFamily="34" charset="-122"/>
                <a:cs typeface="Raleway" pitchFamily="34" charset="-120"/>
              </a:rPr>
              <a:t>Model Training</a:t>
            </a:r>
            <a:endParaRPr lang="en-US" sz="2050" dirty="0"/>
          </a:p>
        </p:txBody>
      </p:sp>
      <p:sp>
        <p:nvSpPr>
          <p:cNvPr id="6" name="Text 2"/>
          <p:cNvSpPr/>
          <p:nvPr/>
        </p:nvSpPr>
        <p:spPr>
          <a:xfrm>
            <a:off x="942975" y="5936575"/>
            <a:ext cx="3968710" cy="1341120"/>
          </a:xfrm>
          <a:prstGeom prst="rect">
            <a:avLst/>
          </a:prstGeom>
          <a:noFill/>
          <a:ln/>
        </p:spPr>
        <p:txBody>
          <a:bodyPr wrap="square" lIns="0" tIns="0" rIns="0" bIns="0" rtlCol="0" anchor="t"/>
          <a:lstStyle/>
          <a:p>
            <a:pPr marL="0" indent="0" algn="l">
              <a:lnSpc>
                <a:spcPts val="2600"/>
              </a:lnSpc>
              <a:buNone/>
            </a:pPr>
            <a:r>
              <a:rPr lang="en-US" sz="1650" dirty="0">
                <a:solidFill>
                  <a:srgbClr val="3C3939"/>
                </a:solidFill>
                <a:latin typeface="Roboto" pitchFamily="34" charset="0"/>
                <a:ea typeface="Roboto" pitchFamily="34" charset="-122"/>
                <a:cs typeface="Roboto" pitchFamily="34" charset="-120"/>
              </a:rPr>
              <a:t>A Random Forest classifier was trained to predict the subreddit origin of posts using SBERT embeddings. The model's performance was rigorously evaluated.</a:t>
            </a:r>
            <a:endParaRPr lang="en-US" sz="1650" dirty="0"/>
          </a:p>
        </p:txBody>
      </p:sp>
      <p:pic>
        <p:nvPicPr>
          <p:cNvPr id="7" name="Image 2" descr="preencoded.png"/>
          <p:cNvPicPr>
            <a:picLocks noChangeAspect="1"/>
          </p:cNvPicPr>
          <p:nvPr/>
        </p:nvPicPr>
        <p:blipFill>
          <a:blip r:embed="rId5"/>
          <a:stretch>
            <a:fillRect/>
          </a:stretch>
        </p:blipFill>
        <p:spPr>
          <a:xfrm>
            <a:off x="5121235" y="4330898"/>
            <a:ext cx="4387810" cy="838200"/>
          </a:xfrm>
          <a:prstGeom prst="rect">
            <a:avLst/>
          </a:prstGeom>
        </p:spPr>
      </p:pic>
      <p:sp>
        <p:nvSpPr>
          <p:cNvPr id="8" name="Text 3"/>
          <p:cNvSpPr/>
          <p:nvPr/>
        </p:nvSpPr>
        <p:spPr>
          <a:xfrm>
            <a:off x="5330785" y="5483423"/>
            <a:ext cx="2619375" cy="327422"/>
          </a:xfrm>
          <a:prstGeom prst="rect">
            <a:avLst/>
          </a:prstGeom>
          <a:noFill/>
          <a:ln/>
        </p:spPr>
        <p:txBody>
          <a:bodyPr wrap="none" lIns="0" tIns="0" rIns="0" bIns="0" rtlCol="0" anchor="t"/>
          <a:lstStyle/>
          <a:p>
            <a:pPr marL="0" indent="0" algn="l">
              <a:lnSpc>
                <a:spcPts val="2550"/>
              </a:lnSpc>
              <a:buNone/>
            </a:pPr>
            <a:r>
              <a:rPr lang="en-US" sz="2050" dirty="0">
                <a:solidFill>
                  <a:srgbClr val="3C3939"/>
                </a:solidFill>
                <a:latin typeface="Raleway" pitchFamily="34" charset="0"/>
                <a:ea typeface="Raleway" pitchFamily="34" charset="-122"/>
                <a:cs typeface="Raleway" pitchFamily="34" charset="-120"/>
              </a:rPr>
              <a:t>Accuracy</a:t>
            </a:r>
            <a:endParaRPr lang="en-US" sz="2050" dirty="0"/>
          </a:p>
        </p:txBody>
      </p:sp>
      <p:sp>
        <p:nvSpPr>
          <p:cNvPr id="9" name="Text 4"/>
          <p:cNvSpPr/>
          <p:nvPr/>
        </p:nvSpPr>
        <p:spPr>
          <a:xfrm>
            <a:off x="5330785" y="5936575"/>
            <a:ext cx="3968710" cy="1341120"/>
          </a:xfrm>
          <a:prstGeom prst="rect">
            <a:avLst/>
          </a:prstGeom>
          <a:noFill/>
          <a:ln/>
        </p:spPr>
        <p:txBody>
          <a:bodyPr wrap="square" lIns="0" tIns="0" rIns="0" bIns="0" rtlCol="0" anchor="t"/>
          <a:lstStyle/>
          <a:p>
            <a:pPr marL="0" indent="0" algn="l">
              <a:lnSpc>
                <a:spcPts val="2600"/>
              </a:lnSpc>
              <a:buNone/>
            </a:pPr>
            <a:r>
              <a:rPr lang="en-US" sz="1650" dirty="0">
                <a:solidFill>
                  <a:srgbClr val="3C3939"/>
                </a:solidFill>
                <a:latin typeface="Roboto" pitchFamily="34" charset="0"/>
                <a:ea typeface="Roboto" pitchFamily="34" charset="-122"/>
                <a:cs typeface="Roboto" pitchFamily="34" charset="-120"/>
              </a:rPr>
              <a:t>The model achieved 63% accuracy, demonstrating its ability to distinguish between different mental health subreddits based on textual content.</a:t>
            </a:r>
            <a:endParaRPr lang="en-US" sz="1650" dirty="0"/>
          </a:p>
        </p:txBody>
      </p:sp>
      <p:pic>
        <p:nvPicPr>
          <p:cNvPr id="10" name="Image 3" descr="preencoded.png"/>
          <p:cNvPicPr>
            <a:picLocks noChangeAspect="1"/>
          </p:cNvPicPr>
          <p:nvPr/>
        </p:nvPicPr>
        <p:blipFill>
          <a:blip r:embed="rId6"/>
          <a:stretch>
            <a:fillRect/>
          </a:stretch>
        </p:blipFill>
        <p:spPr>
          <a:xfrm>
            <a:off x="9509046" y="4330898"/>
            <a:ext cx="4387810" cy="838200"/>
          </a:xfrm>
          <a:prstGeom prst="rect">
            <a:avLst/>
          </a:prstGeom>
        </p:spPr>
      </p:pic>
      <p:sp>
        <p:nvSpPr>
          <p:cNvPr id="11" name="Text 5"/>
          <p:cNvSpPr/>
          <p:nvPr/>
        </p:nvSpPr>
        <p:spPr>
          <a:xfrm>
            <a:off x="9718596" y="5483423"/>
            <a:ext cx="2619375" cy="327422"/>
          </a:xfrm>
          <a:prstGeom prst="rect">
            <a:avLst/>
          </a:prstGeom>
          <a:noFill/>
          <a:ln/>
        </p:spPr>
        <p:txBody>
          <a:bodyPr wrap="none" lIns="0" tIns="0" rIns="0" bIns="0" rtlCol="0" anchor="t"/>
          <a:lstStyle/>
          <a:p>
            <a:pPr marL="0" indent="0" algn="l">
              <a:lnSpc>
                <a:spcPts val="2550"/>
              </a:lnSpc>
              <a:buNone/>
            </a:pPr>
            <a:r>
              <a:rPr lang="en-US" sz="2050" dirty="0">
                <a:solidFill>
                  <a:srgbClr val="3C3939"/>
                </a:solidFill>
                <a:latin typeface="Raleway" pitchFamily="34" charset="0"/>
                <a:ea typeface="Raleway" pitchFamily="34" charset="-122"/>
                <a:cs typeface="Raleway" pitchFamily="34" charset="-120"/>
              </a:rPr>
              <a:t>Error Analysis</a:t>
            </a:r>
            <a:endParaRPr lang="en-US" sz="2050" dirty="0"/>
          </a:p>
        </p:txBody>
      </p:sp>
      <p:sp>
        <p:nvSpPr>
          <p:cNvPr id="12" name="Text 6"/>
          <p:cNvSpPr/>
          <p:nvPr/>
        </p:nvSpPr>
        <p:spPr>
          <a:xfrm>
            <a:off x="9718596" y="5936575"/>
            <a:ext cx="3968710" cy="1341120"/>
          </a:xfrm>
          <a:prstGeom prst="rect">
            <a:avLst/>
          </a:prstGeom>
          <a:noFill/>
          <a:ln/>
        </p:spPr>
        <p:txBody>
          <a:bodyPr wrap="square" lIns="0" tIns="0" rIns="0" bIns="0" rtlCol="0" anchor="t"/>
          <a:lstStyle/>
          <a:p>
            <a:pPr marL="0" indent="0" algn="l">
              <a:lnSpc>
                <a:spcPts val="2600"/>
              </a:lnSpc>
              <a:buNone/>
            </a:pPr>
            <a:r>
              <a:rPr lang="en-US" sz="1650" dirty="0">
                <a:solidFill>
                  <a:srgbClr val="3C3939"/>
                </a:solidFill>
                <a:latin typeface="Roboto" pitchFamily="34" charset="0"/>
                <a:ea typeface="Roboto" pitchFamily="34" charset="-122"/>
                <a:cs typeface="Roboto" pitchFamily="34" charset="-120"/>
              </a:rPr>
              <a:t>Error analysis revealed confusion between depression and mentalhealth, likely due to thematic overlap. This highlights the complexities of mental health discourse.</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5925" y="746998"/>
            <a:ext cx="10362724" cy="656987"/>
          </a:xfrm>
          <a:prstGeom prst="rect">
            <a:avLst/>
          </a:prstGeom>
          <a:noFill/>
          <a:ln/>
        </p:spPr>
        <p:txBody>
          <a:bodyPr wrap="none" lIns="0" tIns="0" rIns="0" bIns="0" rtlCol="0" anchor="t"/>
          <a:lstStyle/>
          <a:p>
            <a:pPr marL="0" indent="0" algn="l">
              <a:lnSpc>
                <a:spcPts val="5150"/>
              </a:lnSpc>
              <a:buNone/>
            </a:pPr>
            <a:r>
              <a:rPr lang="en-US" sz="4100" dirty="0">
                <a:solidFill>
                  <a:srgbClr val="1B1B27"/>
                </a:solidFill>
                <a:latin typeface="Raleway" pitchFamily="34" charset="0"/>
                <a:ea typeface="Raleway" pitchFamily="34" charset="-122"/>
                <a:cs typeface="Raleway" pitchFamily="34" charset="-120"/>
              </a:rPr>
              <a:t>Sentiment Trends and Emotion Distribution</a:t>
            </a:r>
            <a:endParaRPr lang="en-US" sz="4100" dirty="0"/>
          </a:p>
        </p:txBody>
      </p:sp>
      <p:pic>
        <p:nvPicPr>
          <p:cNvPr id="19" name="Picture 18">
            <a:extLst>
              <a:ext uri="{FF2B5EF4-FFF2-40B4-BE49-F238E27FC236}">
                <a16:creationId xmlns:a16="http://schemas.microsoft.com/office/drawing/2014/main" id="{5659BB26-762F-401F-CB23-87E173121A18}"/>
              </a:ext>
            </a:extLst>
          </p:cNvPr>
          <p:cNvPicPr>
            <a:picLocks noChangeAspect="1"/>
          </p:cNvPicPr>
          <p:nvPr/>
        </p:nvPicPr>
        <p:blipFill>
          <a:blip r:embed="rId3"/>
          <a:stretch>
            <a:fillRect/>
          </a:stretch>
        </p:blipFill>
        <p:spPr>
          <a:xfrm>
            <a:off x="8857616" y="2244614"/>
            <a:ext cx="4538023" cy="4538023"/>
          </a:xfrm>
          <a:prstGeom prst="rect">
            <a:avLst/>
          </a:prstGeom>
        </p:spPr>
      </p:pic>
      <p:pic>
        <p:nvPicPr>
          <p:cNvPr id="21" name="Picture 20">
            <a:extLst>
              <a:ext uri="{FF2B5EF4-FFF2-40B4-BE49-F238E27FC236}">
                <a16:creationId xmlns:a16="http://schemas.microsoft.com/office/drawing/2014/main" id="{2FADC474-DE87-87C7-F2CC-A0B0D3ACE66E}"/>
              </a:ext>
            </a:extLst>
          </p:cNvPr>
          <p:cNvPicPr>
            <a:picLocks noChangeAspect="1"/>
          </p:cNvPicPr>
          <p:nvPr/>
        </p:nvPicPr>
        <p:blipFill>
          <a:blip r:embed="rId4"/>
          <a:stretch>
            <a:fillRect/>
          </a:stretch>
        </p:blipFill>
        <p:spPr>
          <a:xfrm>
            <a:off x="423690" y="2244614"/>
            <a:ext cx="7318559" cy="43911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E1317-E642-5840-BDBE-A5CB3122262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01509A7-4FFA-3FBA-12CE-D74705C54094}"/>
              </a:ext>
            </a:extLst>
          </p:cNvPr>
          <p:cNvSpPr/>
          <p:nvPr/>
        </p:nvSpPr>
        <p:spPr>
          <a:xfrm>
            <a:off x="735925" y="746998"/>
            <a:ext cx="10362724" cy="656987"/>
          </a:xfrm>
          <a:prstGeom prst="rect">
            <a:avLst/>
          </a:prstGeom>
          <a:noFill/>
          <a:ln/>
        </p:spPr>
        <p:txBody>
          <a:bodyPr wrap="none" lIns="0" tIns="0" rIns="0" bIns="0" rtlCol="0" anchor="t"/>
          <a:lstStyle/>
          <a:p>
            <a:pPr marL="0" indent="0" algn="l">
              <a:lnSpc>
                <a:spcPts val="5150"/>
              </a:lnSpc>
              <a:buNone/>
            </a:pPr>
            <a:r>
              <a:rPr lang="en-US" sz="4100" dirty="0">
                <a:solidFill>
                  <a:srgbClr val="1B1B27"/>
                </a:solidFill>
                <a:latin typeface="Raleway" pitchFamily="34" charset="0"/>
                <a:ea typeface="Raleway" pitchFamily="34" charset="-122"/>
                <a:cs typeface="Raleway" pitchFamily="34" charset="-120"/>
              </a:rPr>
              <a:t>Sentiment Trends and Emotion Distribution</a:t>
            </a:r>
            <a:endParaRPr lang="en-US" sz="4100" dirty="0"/>
          </a:p>
        </p:txBody>
      </p:sp>
      <p:pic>
        <p:nvPicPr>
          <p:cNvPr id="3" name="Image 0" descr="preencoded.png">
            <a:extLst>
              <a:ext uri="{FF2B5EF4-FFF2-40B4-BE49-F238E27FC236}">
                <a16:creationId xmlns:a16="http://schemas.microsoft.com/office/drawing/2014/main" id="{1CAA0ECE-B7E8-E1E3-1485-F1AFF438493C}"/>
              </a:ext>
            </a:extLst>
          </p:cNvPr>
          <p:cNvPicPr>
            <a:picLocks noChangeAspect="1"/>
          </p:cNvPicPr>
          <p:nvPr/>
        </p:nvPicPr>
        <p:blipFill>
          <a:blip r:embed="rId3"/>
          <a:stretch>
            <a:fillRect/>
          </a:stretch>
        </p:blipFill>
        <p:spPr>
          <a:xfrm>
            <a:off x="2939891" y="1824514"/>
            <a:ext cx="2171105" cy="1547932"/>
          </a:xfrm>
          <a:prstGeom prst="rect">
            <a:avLst/>
          </a:prstGeom>
        </p:spPr>
      </p:pic>
      <p:sp>
        <p:nvSpPr>
          <p:cNvPr id="4" name="Text 1">
            <a:extLst>
              <a:ext uri="{FF2B5EF4-FFF2-40B4-BE49-F238E27FC236}">
                <a16:creationId xmlns:a16="http://schemas.microsoft.com/office/drawing/2014/main" id="{C418E892-3CFB-1343-3E47-357C1091AAA8}"/>
              </a:ext>
            </a:extLst>
          </p:cNvPr>
          <p:cNvSpPr/>
          <p:nvPr/>
        </p:nvSpPr>
        <p:spPr>
          <a:xfrm>
            <a:off x="3877627" y="2614255"/>
            <a:ext cx="295632" cy="369570"/>
          </a:xfrm>
          <a:prstGeom prst="rect">
            <a:avLst/>
          </a:prstGeom>
          <a:noFill/>
          <a:ln/>
        </p:spPr>
        <p:txBody>
          <a:bodyPr wrap="none" lIns="0" tIns="0" rIns="0" bIns="0" rtlCol="0" anchor="t"/>
          <a:lstStyle/>
          <a:p>
            <a:pPr marL="0" indent="0" algn="ctr">
              <a:lnSpc>
                <a:spcPts val="3700"/>
              </a:lnSpc>
              <a:buNone/>
            </a:pPr>
            <a:r>
              <a:rPr lang="en-US" sz="2300" dirty="0">
                <a:solidFill>
                  <a:srgbClr val="3C3939"/>
                </a:solidFill>
                <a:latin typeface="Raleway" pitchFamily="34" charset="0"/>
                <a:ea typeface="Raleway" pitchFamily="34" charset="-122"/>
                <a:cs typeface="Raleway" pitchFamily="34" charset="-120"/>
              </a:rPr>
              <a:t>1</a:t>
            </a:r>
            <a:endParaRPr lang="en-US" sz="2300" dirty="0"/>
          </a:p>
        </p:txBody>
      </p:sp>
      <p:sp>
        <p:nvSpPr>
          <p:cNvPr id="5" name="Text 2">
            <a:extLst>
              <a:ext uri="{FF2B5EF4-FFF2-40B4-BE49-F238E27FC236}">
                <a16:creationId xmlns:a16="http://schemas.microsoft.com/office/drawing/2014/main" id="{B427E441-469C-7AA7-78F0-E23BEA8C842E}"/>
              </a:ext>
            </a:extLst>
          </p:cNvPr>
          <p:cNvSpPr/>
          <p:nvPr/>
        </p:nvSpPr>
        <p:spPr>
          <a:xfrm>
            <a:off x="5321260" y="2202894"/>
            <a:ext cx="2628424" cy="328613"/>
          </a:xfrm>
          <a:prstGeom prst="rect">
            <a:avLst/>
          </a:prstGeom>
          <a:noFill/>
          <a:ln/>
        </p:spPr>
        <p:txBody>
          <a:bodyPr wrap="none" lIns="0" tIns="0" rIns="0" bIns="0" rtlCol="0" anchor="t"/>
          <a:lstStyle/>
          <a:p>
            <a:pPr marL="0" indent="0" algn="l">
              <a:lnSpc>
                <a:spcPts val="2550"/>
              </a:lnSpc>
              <a:buNone/>
            </a:pPr>
            <a:r>
              <a:rPr lang="en-US" sz="2050" dirty="0">
                <a:solidFill>
                  <a:srgbClr val="3C3939"/>
                </a:solidFill>
                <a:latin typeface="Raleway" pitchFamily="34" charset="0"/>
                <a:ea typeface="Raleway" pitchFamily="34" charset="-122"/>
                <a:cs typeface="Raleway" pitchFamily="34" charset="-120"/>
              </a:rPr>
              <a:t>Declining Sentiment</a:t>
            </a:r>
            <a:endParaRPr lang="en-US" sz="2050" dirty="0"/>
          </a:p>
        </p:txBody>
      </p:sp>
      <p:sp>
        <p:nvSpPr>
          <p:cNvPr id="6" name="Text 3">
            <a:extLst>
              <a:ext uri="{FF2B5EF4-FFF2-40B4-BE49-F238E27FC236}">
                <a16:creationId xmlns:a16="http://schemas.microsoft.com/office/drawing/2014/main" id="{45484A85-367C-0236-B2BE-3FD020E39D22}"/>
              </a:ext>
            </a:extLst>
          </p:cNvPr>
          <p:cNvSpPr/>
          <p:nvPr/>
        </p:nvSpPr>
        <p:spPr>
          <a:xfrm>
            <a:off x="5321260" y="2657594"/>
            <a:ext cx="4521279" cy="336352"/>
          </a:xfrm>
          <a:prstGeom prst="rect">
            <a:avLst/>
          </a:prstGeom>
          <a:noFill/>
          <a:ln/>
        </p:spPr>
        <p:txBody>
          <a:bodyPr wrap="none" lIns="0" tIns="0" rIns="0" bIns="0" rtlCol="0" anchor="t"/>
          <a:lstStyle/>
          <a:p>
            <a:pPr marL="0" indent="0" algn="l">
              <a:lnSpc>
                <a:spcPts val="2600"/>
              </a:lnSpc>
              <a:buNone/>
            </a:pPr>
            <a:r>
              <a:rPr lang="en-US" sz="1650" dirty="0">
                <a:solidFill>
                  <a:srgbClr val="3C3939"/>
                </a:solidFill>
                <a:latin typeface="Roboto" pitchFamily="34" charset="0"/>
                <a:ea typeface="Roboto" pitchFamily="34" charset="-122"/>
                <a:cs typeface="Roboto" pitchFamily="34" charset="-120"/>
              </a:rPr>
              <a:t>Sentiment declined initially during the pandemic.</a:t>
            </a:r>
            <a:endParaRPr lang="en-US" sz="1650" dirty="0"/>
          </a:p>
        </p:txBody>
      </p:sp>
      <p:sp>
        <p:nvSpPr>
          <p:cNvPr id="7" name="Shape 4">
            <a:extLst>
              <a:ext uri="{FF2B5EF4-FFF2-40B4-BE49-F238E27FC236}">
                <a16:creationId xmlns:a16="http://schemas.microsoft.com/office/drawing/2014/main" id="{4A716E73-4862-C5FB-748E-AA5C893750CD}"/>
              </a:ext>
            </a:extLst>
          </p:cNvPr>
          <p:cNvSpPr/>
          <p:nvPr/>
        </p:nvSpPr>
        <p:spPr>
          <a:xfrm>
            <a:off x="5163503" y="3389114"/>
            <a:ext cx="8678466" cy="11430"/>
          </a:xfrm>
          <a:prstGeom prst="roundRect">
            <a:avLst>
              <a:gd name="adj" fmla="val 772676"/>
            </a:avLst>
          </a:prstGeom>
          <a:solidFill>
            <a:srgbClr val="C7C7D0"/>
          </a:solidFill>
          <a:ln/>
        </p:spPr>
      </p:sp>
      <p:pic>
        <p:nvPicPr>
          <p:cNvPr id="8" name="Image 1" descr="preencoded.png">
            <a:extLst>
              <a:ext uri="{FF2B5EF4-FFF2-40B4-BE49-F238E27FC236}">
                <a16:creationId xmlns:a16="http://schemas.microsoft.com/office/drawing/2014/main" id="{935E7B22-5906-92BD-3EB7-61431B799FC1}"/>
              </a:ext>
            </a:extLst>
          </p:cNvPr>
          <p:cNvPicPr>
            <a:picLocks noChangeAspect="1"/>
          </p:cNvPicPr>
          <p:nvPr/>
        </p:nvPicPr>
        <p:blipFill>
          <a:blip r:embed="rId4"/>
          <a:stretch>
            <a:fillRect/>
          </a:stretch>
        </p:blipFill>
        <p:spPr>
          <a:xfrm>
            <a:off x="1854398" y="3424952"/>
            <a:ext cx="4342209" cy="1547932"/>
          </a:xfrm>
          <a:prstGeom prst="rect">
            <a:avLst/>
          </a:prstGeom>
        </p:spPr>
      </p:pic>
      <p:sp>
        <p:nvSpPr>
          <p:cNvPr id="9" name="Text 5">
            <a:extLst>
              <a:ext uri="{FF2B5EF4-FFF2-40B4-BE49-F238E27FC236}">
                <a16:creationId xmlns:a16="http://schemas.microsoft.com/office/drawing/2014/main" id="{CC94D533-94F0-0E96-58EE-45B204D19FA8}"/>
              </a:ext>
            </a:extLst>
          </p:cNvPr>
          <p:cNvSpPr/>
          <p:nvPr/>
        </p:nvSpPr>
        <p:spPr>
          <a:xfrm>
            <a:off x="3877627" y="4014073"/>
            <a:ext cx="295632" cy="369570"/>
          </a:xfrm>
          <a:prstGeom prst="rect">
            <a:avLst/>
          </a:prstGeom>
          <a:noFill/>
          <a:ln/>
        </p:spPr>
        <p:txBody>
          <a:bodyPr wrap="none" lIns="0" tIns="0" rIns="0" bIns="0" rtlCol="0" anchor="t"/>
          <a:lstStyle/>
          <a:p>
            <a:pPr marL="0" indent="0" algn="ctr">
              <a:lnSpc>
                <a:spcPts val="3700"/>
              </a:lnSpc>
              <a:buNone/>
            </a:pPr>
            <a:r>
              <a:rPr lang="en-US" sz="2300" dirty="0">
                <a:solidFill>
                  <a:srgbClr val="3C3939"/>
                </a:solidFill>
                <a:latin typeface="Raleway" pitchFamily="34" charset="0"/>
                <a:ea typeface="Raleway" pitchFamily="34" charset="-122"/>
                <a:cs typeface="Raleway" pitchFamily="34" charset="-120"/>
              </a:rPr>
              <a:t>2</a:t>
            </a:r>
            <a:endParaRPr lang="en-US" sz="2300" dirty="0"/>
          </a:p>
        </p:txBody>
      </p:sp>
      <p:sp>
        <p:nvSpPr>
          <p:cNvPr id="10" name="Text 6">
            <a:extLst>
              <a:ext uri="{FF2B5EF4-FFF2-40B4-BE49-F238E27FC236}">
                <a16:creationId xmlns:a16="http://schemas.microsoft.com/office/drawing/2014/main" id="{53080D1D-6770-66D2-040E-9BC590BEB5A9}"/>
              </a:ext>
            </a:extLst>
          </p:cNvPr>
          <p:cNvSpPr/>
          <p:nvPr/>
        </p:nvSpPr>
        <p:spPr>
          <a:xfrm>
            <a:off x="6406872" y="3803333"/>
            <a:ext cx="2628424" cy="328613"/>
          </a:xfrm>
          <a:prstGeom prst="rect">
            <a:avLst/>
          </a:prstGeom>
          <a:noFill/>
          <a:ln/>
        </p:spPr>
        <p:txBody>
          <a:bodyPr wrap="none" lIns="0" tIns="0" rIns="0" bIns="0" rtlCol="0" anchor="t"/>
          <a:lstStyle/>
          <a:p>
            <a:pPr marL="0" indent="0" algn="l">
              <a:lnSpc>
                <a:spcPts val="2550"/>
              </a:lnSpc>
              <a:buNone/>
            </a:pPr>
            <a:r>
              <a:rPr lang="en-US" sz="2050" dirty="0">
                <a:solidFill>
                  <a:srgbClr val="3C3939"/>
                </a:solidFill>
                <a:latin typeface="Raleway" pitchFamily="34" charset="0"/>
                <a:ea typeface="Raleway" pitchFamily="34" charset="-122"/>
                <a:cs typeface="Raleway" pitchFamily="34" charset="-120"/>
              </a:rPr>
              <a:t>Signs of Recovery</a:t>
            </a:r>
            <a:endParaRPr lang="en-US" sz="2050" dirty="0"/>
          </a:p>
        </p:txBody>
      </p:sp>
      <p:sp>
        <p:nvSpPr>
          <p:cNvPr id="11" name="Text 7">
            <a:extLst>
              <a:ext uri="{FF2B5EF4-FFF2-40B4-BE49-F238E27FC236}">
                <a16:creationId xmlns:a16="http://schemas.microsoft.com/office/drawing/2014/main" id="{E0408DBA-0990-7E7C-C62A-BC510EF5C60F}"/>
              </a:ext>
            </a:extLst>
          </p:cNvPr>
          <p:cNvSpPr/>
          <p:nvPr/>
        </p:nvSpPr>
        <p:spPr>
          <a:xfrm>
            <a:off x="6406872" y="4258032"/>
            <a:ext cx="3635335" cy="336352"/>
          </a:xfrm>
          <a:prstGeom prst="rect">
            <a:avLst/>
          </a:prstGeom>
          <a:noFill/>
          <a:ln/>
        </p:spPr>
        <p:txBody>
          <a:bodyPr wrap="none" lIns="0" tIns="0" rIns="0" bIns="0" rtlCol="0" anchor="t"/>
          <a:lstStyle/>
          <a:p>
            <a:pPr marL="0" indent="0" algn="l">
              <a:lnSpc>
                <a:spcPts val="2600"/>
              </a:lnSpc>
              <a:buNone/>
            </a:pPr>
            <a:r>
              <a:rPr lang="en-US" sz="1650" dirty="0">
                <a:solidFill>
                  <a:srgbClr val="3C3939"/>
                </a:solidFill>
                <a:latin typeface="Roboto" pitchFamily="34" charset="0"/>
                <a:ea typeface="Roboto" pitchFamily="34" charset="-122"/>
                <a:cs typeface="Roboto" pitchFamily="34" charset="-120"/>
              </a:rPr>
              <a:t>Sentiment showed recovery post-2024.</a:t>
            </a:r>
            <a:endParaRPr lang="en-US" sz="1650" dirty="0"/>
          </a:p>
        </p:txBody>
      </p:sp>
      <p:sp>
        <p:nvSpPr>
          <p:cNvPr id="12" name="Shape 8">
            <a:extLst>
              <a:ext uri="{FF2B5EF4-FFF2-40B4-BE49-F238E27FC236}">
                <a16:creationId xmlns:a16="http://schemas.microsoft.com/office/drawing/2014/main" id="{66F21D7D-A510-D050-B702-C913E55861DE}"/>
              </a:ext>
            </a:extLst>
          </p:cNvPr>
          <p:cNvSpPr/>
          <p:nvPr/>
        </p:nvSpPr>
        <p:spPr>
          <a:xfrm>
            <a:off x="6249114" y="4989552"/>
            <a:ext cx="7592854" cy="11430"/>
          </a:xfrm>
          <a:prstGeom prst="roundRect">
            <a:avLst>
              <a:gd name="adj" fmla="val 772676"/>
            </a:avLst>
          </a:prstGeom>
          <a:solidFill>
            <a:srgbClr val="C7C7D0"/>
          </a:solidFill>
          <a:ln/>
        </p:spPr>
      </p:sp>
      <p:pic>
        <p:nvPicPr>
          <p:cNvPr id="13" name="Image 2" descr="preencoded.png">
            <a:extLst>
              <a:ext uri="{FF2B5EF4-FFF2-40B4-BE49-F238E27FC236}">
                <a16:creationId xmlns:a16="http://schemas.microsoft.com/office/drawing/2014/main" id="{881DD4DF-91A3-A5B8-9AA3-6BF7877A587F}"/>
              </a:ext>
            </a:extLst>
          </p:cNvPr>
          <p:cNvPicPr>
            <a:picLocks noChangeAspect="1"/>
          </p:cNvPicPr>
          <p:nvPr/>
        </p:nvPicPr>
        <p:blipFill>
          <a:blip r:embed="rId5"/>
          <a:stretch>
            <a:fillRect/>
          </a:stretch>
        </p:blipFill>
        <p:spPr>
          <a:xfrm>
            <a:off x="768787" y="5025390"/>
            <a:ext cx="6513433" cy="1547932"/>
          </a:xfrm>
          <a:prstGeom prst="rect">
            <a:avLst/>
          </a:prstGeom>
        </p:spPr>
      </p:pic>
      <p:sp>
        <p:nvSpPr>
          <p:cNvPr id="14" name="Text 9">
            <a:extLst>
              <a:ext uri="{FF2B5EF4-FFF2-40B4-BE49-F238E27FC236}">
                <a16:creationId xmlns:a16="http://schemas.microsoft.com/office/drawing/2014/main" id="{A519775F-08F8-7C32-C0E9-4D83C8094815}"/>
              </a:ext>
            </a:extLst>
          </p:cNvPr>
          <p:cNvSpPr/>
          <p:nvPr/>
        </p:nvSpPr>
        <p:spPr>
          <a:xfrm>
            <a:off x="3877627" y="5614511"/>
            <a:ext cx="295632" cy="369570"/>
          </a:xfrm>
          <a:prstGeom prst="rect">
            <a:avLst/>
          </a:prstGeom>
          <a:noFill/>
          <a:ln/>
        </p:spPr>
        <p:txBody>
          <a:bodyPr wrap="none" lIns="0" tIns="0" rIns="0" bIns="0" rtlCol="0" anchor="t"/>
          <a:lstStyle/>
          <a:p>
            <a:pPr marL="0" indent="0" algn="ctr">
              <a:lnSpc>
                <a:spcPts val="3700"/>
              </a:lnSpc>
              <a:buNone/>
            </a:pPr>
            <a:r>
              <a:rPr lang="en-US" sz="2300" dirty="0">
                <a:solidFill>
                  <a:srgbClr val="3C3939"/>
                </a:solidFill>
                <a:latin typeface="Raleway" pitchFamily="34" charset="0"/>
                <a:ea typeface="Raleway" pitchFamily="34" charset="-122"/>
                <a:cs typeface="Raleway" pitchFamily="34" charset="-120"/>
              </a:rPr>
              <a:t>3</a:t>
            </a:r>
            <a:endParaRPr lang="en-US" sz="2300" dirty="0"/>
          </a:p>
        </p:txBody>
      </p:sp>
      <p:sp>
        <p:nvSpPr>
          <p:cNvPr id="15" name="Text 10">
            <a:extLst>
              <a:ext uri="{FF2B5EF4-FFF2-40B4-BE49-F238E27FC236}">
                <a16:creationId xmlns:a16="http://schemas.microsoft.com/office/drawing/2014/main" id="{E70D896A-7BC2-9879-4034-2AFF88713898}"/>
              </a:ext>
            </a:extLst>
          </p:cNvPr>
          <p:cNvSpPr/>
          <p:nvPr/>
        </p:nvSpPr>
        <p:spPr>
          <a:xfrm>
            <a:off x="7492484" y="5235654"/>
            <a:ext cx="2628424" cy="328613"/>
          </a:xfrm>
          <a:prstGeom prst="rect">
            <a:avLst/>
          </a:prstGeom>
          <a:noFill/>
          <a:ln/>
        </p:spPr>
        <p:txBody>
          <a:bodyPr wrap="none" lIns="0" tIns="0" rIns="0" bIns="0" rtlCol="0" anchor="t"/>
          <a:lstStyle/>
          <a:p>
            <a:pPr marL="0" indent="0" algn="l">
              <a:lnSpc>
                <a:spcPts val="2550"/>
              </a:lnSpc>
              <a:buNone/>
            </a:pPr>
            <a:r>
              <a:rPr lang="en-US" sz="2050" dirty="0">
                <a:solidFill>
                  <a:srgbClr val="3C3939"/>
                </a:solidFill>
                <a:latin typeface="Raleway" pitchFamily="34" charset="0"/>
                <a:ea typeface="Raleway" pitchFamily="34" charset="-122"/>
                <a:cs typeface="Raleway" pitchFamily="34" charset="-120"/>
              </a:rPr>
              <a:t>Dominant Emotions</a:t>
            </a:r>
            <a:endParaRPr lang="en-US" sz="2050" dirty="0"/>
          </a:p>
        </p:txBody>
      </p:sp>
      <p:sp>
        <p:nvSpPr>
          <p:cNvPr id="16" name="Text 11">
            <a:extLst>
              <a:ext uri="{FF2B5EF4-FFF2-40B4-BE49-F238E27FC236}">
                <a16:creationId xmlns:a16="http://schemas.microsoft.com/office/drawing/2014/main" id="{C9CB4BC2-E605-E041-9BF2-307559579B67}"/>
              </a:ext>
            </a:extLst>
          </p:cNvPr>
          <p:cNvSpPr/>
          <p:nvPr/>
        </p:nvSpPr>
        <p:spPr>
          <a:xfrm>
            <a:off x="7492484" y="5690354"/>
            <a:ext cx="6191726" cy="672703"/>
          </a:xfrm>
          <a:prstGeom prst="rect">
            <a:avLst/>
          </a:prstGeom>
          <a:noFill/>
          <a:ln/>
        </p:spPr>
        <p:txBody>
          <a:bodyPr wrap="square" lIns="0" tIns="0" rIns="0" bIns="0" rtlCol="0" anchor="t"/>
          <a:lstStyle/>
          <a:p>
            <a:pPr marL="0" indent="0" algn="l">
              <a:lnSpc>
                <a:spcPts val="2600"/>
              </a:lnSpc>
              <a:buNone/>
            </a:pPr>
            <a:r>
              <a:rPr lang="en-US" sz="1650" dirty="0">
                <a:solidFill>
                  <a:srgbClr val="3C3939"/>
                </a:solidFill>
                <a:latin typeface="Roboto" pitchFamily="34" charset="0"/>
                <a:ea typeface="Roboto" pitchFamily="34" charset="-122"/>
                <a:cs typeface="Roboto" pitchFamily="34" charset="-120"/>
              </a:rPr>
              <a:t>Sadness, trust, and anticipation were consistently dominant emotions.</a:t>
            </a:r>
            <a:endParaRPr lang="en-US" sz="1650" dirty="0"/>
          </a:p>
        </p:txBody>
      </p:sp>
      <p:sp>
        <p:nvSpPr>
          <p:cNvPr id="17" name="Text 12">
            <a:extLst>
              <a:ext uri="{FF2B5EF4-FFF2-40B4-BE49-F238E27FC236}">
                <a16:creationId xmlns:a16="http://schemas.microsoft.com/office/drawing/2014/main" id="{3FA3CAD2-087A-11E2-6013-53C2D19A3B74}"/>
              </a:ext>
            </a:extLst>
          </p:cNvPr>
          <p:cNvSpPr/>
          <p:nvPr/>
        </p:nvSpPr>
        <p:spPr>
          <a:xfrm>
            <a:off x="735925" y="6809780"/>
            <a:ext cx="13158549" cy="672703"/>
          </a:xfrm>
          <a:prstGeom prst="rect">
            <a:avLst/>
          </a:prstGeom>
          <a:noFill/>
          <a:ln/>
        </p:spPr>
        <p:txBody>
          <a:bodyPr wrap="square" lIns="0" tIns="0" rIns="0" bIns="0" rtlCol="0" anchor="t"/>
          <a:lstStyle/>
          <a:p>
            <a:pPr marL="0" indent="0" algn="l">
              <a:lnSpc>
                <a:spcPts val="2600"/>
              </a:lnSpc>
              <a:buNone/>
            </a:pPr>
            <a:r>
              <a:rPr lang="en-US" sz="1650" dirty="0">
                <a:solidFill>
                  <a:srgbClr val="3C3939"/>
                </a:solidFill>
                <a:latin typeface="Roboto" pitchFamily="34" charset="0"/>
                <a:ea typeface="Roboto" pitchFamily="34" charset="-122"/>
                <a:cs typeface="Roboto" pitchFamily="34" charset="-120"/>
              </a:rPr>
              <a:t>The analysis of sentiment trends over time reveals a clear decline in the early stages of the pandemic, followed by gradual recovery post-2024. Emotion distribution across subreddits indicates that sadness, trust, and anticipation are consistently dominant.</a:t>
            </a:r>
            <a:endParaRPr lang="en-US" sz="1650" dirty="0"/>
          </a:p>
        </p:txBody>
      </p:sp>
    </p:spTree>
    <p:extLst>
      <p:ext uri="{BB962C8B-B14F-4D97-AF65-F5344CB8AC3E}">
        <p14:creationId xmlns:p14="http://schemas.microsoft.com/office/powerpoint/2010/main" val="2720372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TotalTime>
  <Words>1082</Words>
  <Application>Microsoft Office PowerPoint</Application>
  <PresentationFormat>Custom</PresentationFormat>
  <Paragraphs>133</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Roboto</vt:lpstr>
      <vt:lpstr>Arial</vt:lpstr>
      <vt:lpstr>Raleway</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Mitul Vashista</cp:lastModifiedBy>
  <cp:revision>4</cp:revision>
  <dcterms:created xsi:type="dcterms:W3CDTF">2025-04-18T22:44:05Z</dcterms:created>
  <dcterms:modified xsi:type="dcterms:W3CDTF">2025-04-19T05:51:20Z</dcterms:modified>
</cp:coreProperties>
</file>